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260" r:id="rId3"/>
    <p:sldId id="261" r:id="rId4"/>
    <p:sldId id="257" r:id="rId5"/>
    <p:sldId id="262" r:id="rId6"/>
    <p:sldId id="280" r:id="rId7"/>
    <p:sldId id="276" r:id="rId8"/>
    <p:sldId id="285" r:id="rId9"/>
    <p:sldId id="286" r:id="rId10"/>
    <p:sldId id="263" r:id="rId11"/>
    <p:sldId id="277" r:id="rId12"/>
    <p:sldId id="264" r:id="rId13"/>
    <p:sldId id="265" r:id="rId14"/>
    <p:sldId id="278" r:id="rId15"/>
    <p:sldId id="267" r:id="rId16"/>
    <p:sldId id="279" r:id="rId17"/>
    <p:sldId id="269" r:id="rId18"/>
    <p:sldId id="281" r:id="rId19"/>
    <p:sldId id="270" r:id="rId20"/>
    <p:sldId id="282" r:id="rId21"/>
    <p:sldId id="271" r:id="rId22"/>
    <p:sldId id="283" r:id="rId23"/>
    <p:sldId id="272" r:id="rId24"/>
    <p:sldId id="284" r:id="rId25"/>
    <p:sldId id="273" r:id="rId26"/>
    <p:sldId id="274" r:id="rId27"/>
    <p:sldId id="27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A9E5E6FB-F875-443F-91D0-5ADF47CA374D}">
          <p14:sldIdLst>
            <p14:sldId id="256"/>
            <p14:sldId id="260"/>
            <p14:sldId id="261"/>
            <p14:sldId id="257"/>
            <p14:sldId id="262"/>
            <p14:sldId id="280"/>
            <p14:sldId id="276"/>
            <p14:sldId id="285"/>
            <p14:sldId id="286"/>
            <p14:sldId id="263"/>
            <p14:sldId id="277"/>
            <p14:sldId id="264"/>
            <p14:sldId id="265"/>
            <p14:sldId id="278"/>
            <p14:sldId id="267"/>
            <p14:sldId id="279"/>
            <p14:sldId id="269"/>
            <p14:sldId id="281"/>
            <p14:sldId id="270"/>
            <p14:sldId id="282"/>
            <p14:sldId id="271"/>
            <p14:sldId id="283"/>
            <p14:sldId id="272"/>
            <p14:sldId id="284"/>
            <p14:sldId id="273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  <a:satMod val="130000"/>
                  </a:schemeClr>
                </a:gs>
                <a:gs pos="34000">
                  <a:schemeClr val="accent1">
                    <a:shade val="87000"/>
                    <a:satMod val="125000"/>
                  </a:schemeClr>
                </a:gs>
                <a:gs pos="70000">
                  <a:schemeClr val="accent1"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lt1">
                    <a:lumMod val="95000"/>
                  </a:schemeClr>
                </a:solidFill>
                <a:round/>
              </a:ln>
              <a:effectLst/>
            </c:spPr>
          </c:errBars>
          <c:cat>
            <c:strRef>
              <c:f>Arkusz1!$A$2:$A$5</c:f>
              <c:strCache>
                <c:ptCount val="4"/>
                <c:pt idx="0">
                  <c:v>OSP Baranów </c:v>
                </c:pt>
                <c:pt idx="1">
                  <c:v>OSP Boża Wola </c:v>
                </c:pt>
                <c:pt idx="2">
                  <c:v>OSP Kaski </c:v>
                </c:pt>
                <c:pt idx="3">
                  <c:v>OSP Osiny 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58</c:v>
                </c:pt>
                <c:pt idx="1">
                  <c:v>31</c:v>
                </c:pt>
                <c:pt idx="2">
                  <c:v>22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48-44F2-BBAB-1D99C0929CB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5000"/>
                    <a:satMod val="130000"/>
                  </a:schemeClr>
                </a:gs>
                <a:gs pos="34000">
                  <a:schemeClr val="accent2">
                    <a:shade val="87000"/>
                    <a:satMod val="125000"/>
                  </a:schemeClr>
                </a:gs>
                <a:gs pos="70000">
                  <a:schemeClr val="accent2"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OSP Baranów </c:v>
                </c:pt>
                <c:pt idx="1">
                  <c:v>OSP Boża Wola </c:v>
                </c:pt>
                <c:pt idx="2">
                  <c:v>OSP Kaski </c:v>
                </c:pt>
                <c:pt idx="3">
                  <c:v>OSP Osiny 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EC48-44F2-BBAB-1D99C0929CB3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85000"/>
                    <a:satMod val="130000"/>
                  </a:schemeClr>
                </a:gs>
                <a:gs pos="34000">
                  <a:schemeClr val="accent3">
                    <a:shade val="87000"/>
                    <a:satMod val="125000"/>
                  </a:schemeClr>
                </a:gs>
                <a:gs pos="70000">
                  <a:schemeClr val="accent3">
                    <a:tint val="100000"/>
                    <a:shade val="90000"/>
                    <a:satMod val="130000"/>
                  </a:schemeClr>
                </a:gs>
                <a:gs pos="100000">
                  <a:schemeClr val="accent3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OSP Baranów </c:v>
                </c:pt>
                <c:pt idx="1">
                  <c:v>OSP Boża Wola </c:v>
                </c:pt>
                <c:pt idx="2">
                  <c:v>OSP Kaski </c:v>
                </c:pt>
                <c:pt idx="3">
                  <c:v>OSP Osiny 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EC48-44F2-BBAB-1D99C0929CB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59183112"/>
        <c:axId val="559181672"/>
      </c:barChart>
      <c:catAx>
        <c:axId val="559183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59181672"/>
        <c:crosses val="autoZero"/>
        <c:auto val="1"/>
        <c:lblAlgn val="ctr"/>
        <c:lblOffset val="100"/>
        <c:noMultiLvlLbl val="0"/>
      </c:catAx>
      <c:valAx>
        <c:axId val="559181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5918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Gmina Baranów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OSP Baranów</c:v>
                </c:pt>
                <c:pt idx="1">
                  <c:v>OSP Boża Wola</c:v>
                </c:pt>
                <c:pt idx="2">
                  <c:v>OSP Kaski</c:v>
                </c:pt>
                <c:pt idx="3">
                  <c:v>OSP Osiny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23</c:v>
                </c:pt>
                <c:pt idx="1">
                  <c:v>20</c:v>
                </c:pt>
                <c:pt idx="2">
                  <c:v>17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D2-4741-A3F9-5A1B845FE3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OSP Baranów</c:v>
                </c:pt>
                <c:pt idx="1">
                  <c:v>OSP Boża Wola</c:v>
                </c:pt>
                <c:pt idx="2">
                  <c:v>OSP Kaski</c:v>
                </c:pt>
                <c:pt idx="3">
                  <c:v>OSP Osiny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AD2-4741-A3F9-5A1B845FE331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OSP Baranów</c:v>
                </c:pt>
                <c:pt idx="1">
                  <c:v>OSP Boża Wola</c:v>
                </c:pt>
                <c:pt idx="2">
                  <c:v>OSP Kaski</c:v>
                </c:pt>
                <c:pt idx="3">
                  <c:v>OSP Osiny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AD2-4741-A3F9-5A1B845FE3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5870000"/>
        <c:axId val="365870720"/>
      </c:barChart>
      <c:catAx>
        <c:axId val="365870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5870720"/>
        <c:crosses val="autoZero"/>
        <c:auto val="1"/>
        <c:lblAlgn val="ctr"/>
        <c:lblOffset val="100"/>
        <c:noMultiLvlLbl val="0"/>
      </c:catAx>
      <c:valAx>
        <c:axId val="365870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587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2"/>
                <c:pt idx="0">
                  <c:v>Rok 2022</c:v>
                </c:pt>
                <c:pt idx="1">
                  <c:v>Rok 2023</c:v>
                </c:pt>
              </c:strCache>
            </c:str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384000</c:v>
                </c:pt>
                <c:pt idx="1">
                  <c:v>569995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10-4957-B4A4-3ED1924C6B2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2"/>
                <c:pt idx="0">
                  <c:v>Rok 2022</c:v>
                </c:pt>
                <c:pt idx="1">
                  <c:v>Rok 2023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10-4957-B4A4-3ED1924C6B2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Seria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2"/>
                <c:pt idx="0">
                  <c:v>Rok 2022</c:v>
                </c:pt>
                <c:pt idx="1">
                  <c:v>Rok 2023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110-4957-B4A4-3ED1924C6B2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34625248"/>
        <c:axId val="334627768"/>
      </c:lineChart>
      <c:catAx>
        <c:axId val="33462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27768"/>
        <c:crosses val="autoZero"/>
        <c:auto val="1"/>
        <c:lblAlgn val="ctr"/>
        <c:lblOffset val="100"/>
        <c:noMultiLvlLbl val="0"/>
      </c:catAx>
      <c:valAx>
        <c:axId val="334627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462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55D1A-3982-4DFE-9F81-F5E07F995AEC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E79E1-176C-442F-9294-6A15900773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050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E79E1-176C-442F-9294-6A15900773C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656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71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45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647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5713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79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467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9199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971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14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403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400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B78EEA-0486-4AFE-8577-51276771EA1F}" type="datetimeFigureOut">
              <a:rPr lang="pl-PL" smtClean="0"/>
              <a:t>21.05.2024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2A315DE-8E90-445A-BBA4-DBEB1D5435D2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40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18F286-6D7A-2A9E-D51E-1FBEA7C75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183906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Działalności Ochotniczych Straży Pożarnych na terenie Gminy Baranów za rok 2023</a:t>
            </a:r>
            <a:endParaRPr lang="pl-PL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2793A09-5944-75E5-F338-2768F4425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87" y="4443286"/>
            <a:ext cx="202882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85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>
            <a:extLst>
              <a:ext uri="{FF2B5EF4-FFF2-40B4-BE49-F238E27FC236}">
                <a16:creationId xmlns:a16="http://schemas.microsoft.com/office/drawing/2014/main" id="{FE53278F-59A1-422E-0E71-CA6C9B454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90635"/>
          </a:xfrm>
        </p:spPr>
        <p:txBody>
          <a:bodyPr/>
          <a:lstStyle/>
          <a:p>
            <a:pPr algn="ctr"/>
            <a:r>
              <a:rPr lang="pl-PL" b="1" dirty="0"/>
              <a:t>Wydatki OSP za rok 2023</a:t>
            </a:r>
          </a:p>
        </p:txBody>
      </p:sp>
      <p:graphicFrame>
        <p:nvGraphicFramePr>
          <p:cNvPr id="18" name="Symbol zastępczy zawartości 17">
            <a:extLst>
              <a:ext uri="{FF2B5EF4-FFF2-40B4-BE49-F238E27FC236}">
                <a16:creationId xmlns:a16="http://schemas.microsoft.com/office/drawing/2014/main" id="{5840D363-DFE6-FC89-8222-55D8A97318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256203"/>
              </p:ext>
            </p:extLst>
          </p:nvPr>
        </p:nvGraphicFramePr>
        <p:xfrm>
          <a:off x="1202500" y="1846262"/>
          <a:ext cx="9953184" cy="4341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5172">
                  <a:extLst>
                    <a:ext uri="{9D8B030D-6E8A-4147-A177-3AD203B41FA5}">
                      <a16:colId xmlns:a16="http://schemas.microsoft.com/office/drawing/2014/main" val="71871472"/>
                    </a:ext>
                  </a:extLst>
                </a:gridCol>
                <a:gridCol w="724589">
                  <a:extLst>
                    <a:ext uri="{9D8B030D-6E8A-4147-A177-3AD203B41FA5}">
                      <a16:colId xmlns:a16="http://schemas.microsoft.com/office/drawing/2014/main" val="3261984301"/>
                    </a:ext>
                  </a:extLst>
                </a:gridCol>
                <a:gridCol w="937279">
                  <a:extLst>
                    <a:ext uri="{9D8B030D-6E8A-4147-A177-3AD203B41FA5}">
                      <a16:colId xmlns:a16="http://schemas.microsoft.com/office/drawing/2014/main" val="2844649059"/>
                    </a:ext>
                  </a:extLst>
                </a:gridCol>
                <a:gridCol w="897625">
                  <a:extLst>
                    <a:ext uri="{9D8B030D-6E8A-4147-A177-3AD203B41FA5}">
                      <a16:colId xmlns:a16="http://schemas.microsoft.com/office/drawing/2014/main" val="2571368719"/>
                    </a:ext>
                  </a:extLst>
                </a:gridCol>
                <a:gridCol w="807503">
                  <a:extLst>
                    <a:ext uri="{9D8B030D-6E8A-4147-A177-3AD203B41FA5}">
                      <a16:colId xmlns:a16="http://schemas.microsoft.com/office/drawing/2014/main" val="2282632647"/>
                    </a:ext>
                  </a:extLst>
                </a:gridCol>
                <a:gridCol w="793083">
                  <a:extLst>
                    <a:ext uri="{9D8B030D-6E8A-4147-A177-3AD203B41FA5}">
                      <a16:colId xmlns:a16="http://schemas.microsoft.com/office/drawing/2014/main" val="2549438267"/>
                    </a:ext>
                  </a:extLst>
                </a:gridCol>
                <a:gridCol w="1070661">
                  <a:extLst>
                    <a:ext uri="{9D8B030D-6E8A-4147-A177-3AD203B41FA5}">
                      <a16:colId xmlns:a16="http://schemas.microsoft.com/office/drawing/2014/main" val="2257274409"/>
                    </a:ext>
                  </a:extLst>
                </a:gridCol>
                <a:gridCol w="1113920">
                  <a:extLst>
                    <a:ext uri="{9D8B030D-6E8A-4147-A177-3AD203B41FA5}">
                      <a16:colId xmlns:a16="http://schemas.microsoft.com/office/drawing/2014/main" val="1514833643"/>
                    </a:ext>
                  </a:extLst>
                </a:gridCol>
                <a:gridCol w="1283352">
                  <a:extLst>
                    <a:ext uri="{9D8B030D-6E8A-4147-A177-3AD203B41FA5}">
                      <a16:colId xmlns:a16="http://schemas.microsoft.com/office/drawing/2014/main" val="3352625356"/>
                    </a:ext>
                  </a:extLst>
                </a:gridCol>
              </a:tblGrid>
              <a:tr h="49474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Rodzaj wydatku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Plan ogółem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OSP BARANÓW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OSP BOŻA WOLA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OSP KASKI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OSP OSINY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wydatki łączne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Wydatki wg. rodzaju łącznie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pozostałość planu do końca roku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1561836374"/>
                  </a:ext>
                </a:extLst>
              </a:tr>
              <a:tr h="40387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Zwrot za dzialania ratownicze i szkolenia pożarnicze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83350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12452,7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55046,19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9311,86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6537,53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83348,28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1,72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283833525"/>
                  </a:ext>
                </a:extLst>
              </a:tr>
              <a:tr h="40387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Składki na ubezpieczenia społeczne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4250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4222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4222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28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3157881553"/>
                  </a:ext>
                </a:extLst>
              </a:tr>
              <a:tr h="40387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Składki na Fundusz Pracy i Fundusz Solidarnosciowy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600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535,97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535,97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64,03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4272566833"/>
                  </a:ext>
                </a:extLst>
              </a:tr>
              <a:tr h="20193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Wynagrodzenia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80350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 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 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 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 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78912,64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78912,64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1437,36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3672402390"/>
                  </a:ext>
                </a:extLst>
              </a:tr>
              <a:tr h="20193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Zakup materiałów i wyposażenia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140900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65854,02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25383,09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31939,43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17521,75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179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140877,29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22,71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1332202388"/>
                  </a:ext>
                </a:extLst>
              </a:tr>
              <a:tr h="20193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Zakup energii elektrycznej i gazu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146500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34624,77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16710,75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68495,91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26648,56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146479,99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20,01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1845454037"/>
                  </a:ext>
                </a:extLst>
              </a:tr>
              <a:tr h="20193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Zakup usług remontowych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6250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3000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470,5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2771,41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6241,91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8,09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640080277"/>
                  </a:ext>
                </a:extLst>
              </a:tr>
              <a:tr h="20193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Zakup usług zdrowotnych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3000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180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2650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2830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170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2457218095"/>
                  </a:ext>
                </a:extLst>
              </a:tr>
              <a:tr h="20193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Zakup usług pozostałych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46900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26637,17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11312,17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5871,26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2982,52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24,6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46827,72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72,28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1387000016"/>
                  </a:ext>
                </a:extLst>
              </a:tr>
              <a:tr h="40387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Zakup usług telekomunikacyjnych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4300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23,37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852,2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2579,9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293,2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3748,67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551,33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1676239592"/>
                  </a:ext>
                </a:extLst>
              </a:tr>
              <a:tr h="40387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Różne opłaty i składki tj. ubezpieczenia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13800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4679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2988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1221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4776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13714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86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1502376341"/>
                  </a:ext>
                </a:extLst>
              </a:tr>
              <a:tr h="20193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Wydatki inwestycyjne 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39795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39795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39795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0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311929256"/>
                  </a:ext>
                </a:extLst>
              </a:tr>
              <a:tr h="20193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Wydatki na zakupy inwestycyjne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BFBFBF"/>
                          </a:highlight>
                        </a:rPr>
                        <a:t>0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4134357346"/>
                  </a:ext>
                </a:extLst>
              </a:tr>
              <a:tr h="212032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2F2F2"/>
                          </a:highlight>
                        </a:rPr>
                        <a:t> 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569995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147451,03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112474,9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123957,77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94999,56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D9D9D9"/>
                          </a:highlight>
                        </a:rPr>
                        <a:t>88650,21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E7E6E6"/>
                          </a:highlight>
                        </a:rPr>
                        <a:t>567533,47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  <a:highlight>
                            <a:srgbClr val="BFBFBF"/>
                          </a:highlight>
                        </a:rPr>
                        <a:t>2461,53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BFBFB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355" marR="9355" marT="9355" marB="0" anchor="b"/>
                </a:tc>
                <a:extLst>
                  <a:ext uri="{0D108BD9-81ED-4DB2-BD59-A6C34878D82A}">
                    <a16:rowId xmlns:a16="http://schemas.microsoft.com/office/drawing/2014/main" val="2352657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2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948250-F294-0D64-6C23-29B38DCD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Wydatki na Jednostki OSP 2022, 2023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D22131DA-DC49-E4CD-91BA-D2E53CFAE3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81050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640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BBF8F4-1F70-58A0-60DF-9A72997E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Ubezpieczenie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3F147F-E17F-C208-A2E6-73A038A22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931090"/>
            <a:ext cx="10058400" cy="2938004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kern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trosce o bezpieczeństwo Gmina Baranów zapewnia ochronę polisy ubezpieczeniowej               dla członków 4 Jednostek OSP z terenu Gminy Baranów (łącznie 244 osoby), 4 Jednostek MDP (60  osób) 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kern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Ubezpieczeniem dodatkowym objęci są Strażacy Ochotnicy podczas udziału w działaniach ratowniczych i akcjach gaśniczych, szkoleniach lub ćwiczeniach, a także w drodze do siedziby Ochotniczej Straży Pożarnej w celu udziału w działaniu ratowniczym lub akcji ratowniczej, szkoleniach, ćwiczeniach oraz drodze powrotnej łącznie 107 Strażaków Ochotników.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4366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DD9BF1-5DFD-25AC-1222-18824C2F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Dofinansowania </a:t>
            </a:r>
            <a:r>
              <a:rPr lang="pl-PL" b="1" dirty="0" err="1"/>
              <a:t>cz.I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BEBDA1-781E-753A-E458-323B46100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131506"/>
            <a:ext cx="10058400" cy="2737587"/>
          </a:xfrm>
        </p:spPr>
        <p:txBody>
          <a:bodyPr/>
          <a:lstStyle/>
          <a:p>
            <a:r>
              <a:rPr lang="pl-PL" sz="1800" kern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roku 2023 dzięki funduszom Urzędu Marszałkowskiego Województwa Mazowieckiego w Warszawie przeprowadziliśmy bardzo potrzebną modernizację dachu w OSP Osiny na kwotę        39 795,00 zł, która przyczyniła się do poprawy funkcjonalności budynku oraz stworzenia bardziej komfortowych warunków pracy dla strażaków. Strażnica OSP Osiny zyskała również dwa piękne tarasy/zadaszenia które służą całej społeczności. 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5923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>
            <a:extLst>
              <a:ext uri="{FF2B5EF4-FFF2-40B4-BE49-F238E27FC236}">
                <a16:creationId xmlns:a16="http://schemas.microsoft.com/office/drawing/2014/main" id="{CA63A112-DB07-C761-8F79-A4F135B1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22908"/>
          </a:xfrm>
        </p:spPr>
        <p:txBody>
          <a:bodyPr/>
          <a:lstStyle/>
          <a:p>
            <a:pPr algn="ctr"/>
            <a:r>
              <a:rPr lang="pl-PL" dirty="0"/>
              <a:t>Tak to wygląda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5BD66F64-E7F6-6456-5093-1AE714537D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13" y="1846263"/>
            <a:ext cx="3027612" cy="4022725"/>
          </a:xfrm>
        </p:spPr>
      </p:pic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97FB9229-88A4-A739-8F47-096F06834C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63" y="1846263"/>
            <a:ext cx="3028875" cy="4022725"/>
          </a:xfrm>
        </p:spPr>
      </p:pic>
    </p:spTree>
    <p:extLst>
      <p:ext uri="{BB962C8B-B14F-4D97-AF65-F5344CB8AC3E}">
        <p14:creationId xmlns:p14="http://schemas.microsoft.com/office/powerpoint/2010/main" val="1972197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8DEA297-D220-71B4-E102-D3C411FC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Dofinansowania </a:t>
            </a:r>
            <a:r>
              <a:rPr lang="pl-PL" b="1" dirty="0" err="1"/>
              <a:t>cz.II</a:t>
            </a:r>
            <a:endParaRPr lang="pl-PL" b="1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DD4010C-8705-B24B-8F70-030F264A8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429000"/>
            <a:ext cx="10058400" cy="2440094"/>
          </a:xfrm>
        </p:spPr>
        <p:txBody>
          <a:bodyPr/>
          <a:lstStyle/>
          <a:p>
            <a:r>
              <a:rPr lang="pl-PL" sz="1800" kern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OSP Baranów również pozyskała środki z Urzędu Marszałkowskiego Województwa Mazowieckiego w Warszawie z których zakupiono 10 szt. ubrań specjalnych, 10 szt. butów specjalnych oraz 5 szt. hełmów, na kwotę 40 340,00 zł,  które służą do poprawy bezpieczeństwa strażaków ochotników podczas prowadzonych akcji ratowniczo-gaśniczych.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43715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57D740-11C9-3E3D-74A1-2842F1841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10 par ubrań specjalnych, 10 par butów, oraz 5 hełmów strażackich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F26D651-9AD9-0148-CCCD-B136837C6E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81" y="1846263"/>
            <a:ext cx="3028875" cy="4022725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25C2AC4-5D2C-B38C-5763-1ABCBBE59C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1998943"/>
            <a:ext cx="4937125" cy="3717364"/>
          </a:xfrm>
        </p:spPr>
      </p:pic>
    </p:spTree>
    <p:extLst>
      <p:ext uri="{BB962C8B-B14F-4D97-AF65-F5344CB8AC3E}">
        <p14:creationId xmlns:p14="http://schemas.microsoft.com/office/powerpoint/2010/main" val="2990711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BF0738-A35A-1009-B29A-844097A8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Samochody OSP Baranów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50DE4C2-7798-AC87-61C4-5A7A72D87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8" y="1846263"/>
            <a:ext cx="4725134" cy="4441803"/>
          </a:xfrm>
        </p:spPr>
      </p:pic>
    </p:spTree>
    <p:extLst>
      <p:ext uri="{BB962C8B-B14F-4D97-AF65-F5344CB8AC3E}">
        <p14:creationId xmlns:p14="http://schemas.microsoft.com/office/powerpoint/2010/main" val="2257466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AB25884-7123-7D14-F377-DC49BF8F7999}"/>
              </a:ext>
            </a:extLst>
          </p:cNvPr>
          <p:cNvSpPr txBox="1"/>
          <p:nvPr/>
        </p:nvSpPr>
        <p:spPr>
          <a:xfrm>
            <a:off x="3048000" y="477167"/>
            <a:ext cx="6096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OSP Baranów: 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Renault MIDLUM GBA 3,5/25 WGM 1Y98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-Motopompa pływająca Niagara typ OHU 5,5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-Pompa hydrauliczna typ 12/802 Lukas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-Agregat prądotwórczy Honda typ FH-2541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-Piła spalinowa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Stihl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 MS 440, M 5461, MS 460, HT135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-Motopompa szlamowa Robin-Subaru typ PTX301T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-Piła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Husgvarna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T435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-Piła spalinowa do betonu TS 420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Ford Transit GLBM WGM 0998F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-Piła spalinowa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Stihl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MS 170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-Piła spalinowa do cięcia betonu i stali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Makita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Ek 6101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-Agregat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wodno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pianowy AWP 50/40-200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-Pompa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Holmatro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Pentheon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TGE 4x4 GLBM 0,2/0,6 WGM 0998G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-Piła spalinowa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Stihl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MS 290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-Motopompa szlamowa WT 30X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-Motopompa pływająca Niagara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-Piła do cięcia stali i betonu Echo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-Agregat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Wodno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pianowy AWP 40/200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-Motopompa Polonia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027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249FF1-DA84-2508-25C0-A4B7DD3B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Samochody OSP Boża Wola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AAE895B-E64D-7C3B-5577-94739930C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08" y="1846263"/>
            <a:ext cx="4805157" cy="4466855"/>
          </a:xfrm>
        </p:spPr>
      </p:pic>
    </p:spTree>
    <p:extLst>
      <p:ext uri="{BB962C8B-B14F-4D97-AF65-F5344CB8AC3E}">
        <p14:creationId xmlns:p14="http://schemas.microsoft.com/office/powerpoint/2010/main" val="1179135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D4FDF6-54F5-5CE7-574E-D876E1C1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Ochotnicza Straż Pożarna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C761958A-0F8E-E3CB-72A6-369C657D4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596444"/>
            <a:ext cx="10058400" cy="3272650"/>
          </a:xfrm>
        </p:spPr>
        <p:txBody>
          <a:bodyPr/>
          <a:lstStyle/>
          <a:p>
            <a:r>
              <a:rPr lang="pl-PL" sz="1800" b="1" kern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Ochotnicza Straż Pożarna </a:t>
            </a:r>
          </a:p>
          <a:p>
            <a:r>
              <a:rPr lang="pl-PL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umundurowana i wyposażona w specjalistyczny sprzęt społeczna </a:t>
            </a:r>
            <a:r>
              <a:rPr lang="pl-PL" sz="1600" kern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jednostka ratowniczo gaśnicza działająca                      w formie stowarzyszenia rejestrowanego mającego na celu w szczególności walkę z pożarami, klęskami żywiołowymi         i innymi miejscowymi zagrożeniami</a:t>
            </a:r>
            <a:r>
              <a:rPr lang="pl-PL" sz="16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Podstawy prawne </a:t>
            </a:r>
          </a:p>
          <a:p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działalności </a:t>
            </a:r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Ochotnicze straże pożarne funkcjonują w oparciu o przepisy ustawy o ochotniczych strażach pożarnych, ustawy – Prawo o stowarzyszeniach, ustawy o ochronie przeciwpożarowej a ich szczegółowe zadania oraz organizację określa własny statut.</a:t>
            </a:r>
            <a:endParaRPr lang="pl-PL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1693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A84B859-7803-117C-0C8E-D3BD476621D9}"/>
              </a:ext>
            </a:extLst>
          </p:cNvPr>
          <p:cNvSpPr txBox="1"/>
          <p:nvPr/>
        </p:nvSpPr>
        <p:spPr>
          <a:xfrm>
            <a:off x="3048000" y="1723662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OSP Boża Wola: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Iveco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Eurocargo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 GBA 3,5/25/4,6 WGM 2998H</a:t>
            </a:r>
            <a:endParaRPr lang="pl-P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-Agregat prądotwórczy Honda typ EA 3000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-Przecinarka do betonu i stali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Stihl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 TS 800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-Pilarka do drzewa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Stihl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-Piła spalinowa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Stihl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311, 461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-Pompa szlamowa Honda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-Wentylator oddymiający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Magirus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DLK 23/12 GL WGM 2997H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-Pilarka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Stihl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194, 261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-Agregat prądotwórczy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Volkswagen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Caddy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WGM 2998H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2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14B0AD-DBE0-6010-968C-1A76F1B91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Samochody OSP Kaski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A43E492-FC78-6AA6-FA71-1F21171EF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41" y="1846263"/>
            <a:ext cx="4638431" cy="4479381"/>
          </a:xfrm>
        </p:spPr>
      </p:pic>
    </p:spTree>
    <p:extLst>
      <p:ext uri="{BB962C8B-B14F-4D97-AF65-F5344CB8AC3E}">
        <p14:creationId xmlns:p14="http://schemas.microsoft.com/office/powerpoint/2010/main" val="2378325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AC44EBA-F1AC-E404-7E83-C32AF65A066A}"/>
              </a:ext>
            </a:extLst>
          </p:cNvPr>
          <p:cNvSpPr txBox="1"/>
          <p:nvPr/>
        </p:nvSpPr>
        <p:spPr>
          <a:xfrm>
            <a:off x="3048000" y="1169665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OSP Kaski: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Typ TGM 13280 GBA 2,5/16 WGM 80UH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-Agregat prądotwórczy typ FV 2541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-Pompa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Holmatro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 DPU 60P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-Pompa szlamowa typ WT 30X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-Pompa szlamowa Honda typ SST80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-Piła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splinowa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Stihl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 MS 290, MS311, MS193T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-Piła do betonu i stali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Stihl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TS 420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-Turbowentylator typ PH-VP 450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Renault </a:t>
            </a:r>
            <a:r>
              <a:rPr lang="pl-PL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mikrobus WGM 2Y99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Autobus pożarniczy Jelcz T 120 WGM 66855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Volvo FM9 GCBA 5/40 WGM 9498F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Agergat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prądotwórczy typ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Geko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2500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-Pompa szlamowa Honda typ WT 30X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-Pompa pływająca Niagara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-Pilarka spalinowa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Stihl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MS 290, MS 291, MS 194T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224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2E0FDD-A544-1B31-B939-8C23C2DE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Samochód OSP Osiny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B1B923C-BA2F-1956-32B7-4030A8D18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128" y="1846263"/>
            <a:ext cx="4759362" cy="4441803"/>
          </a:xfrm>
        </p:spPr>
      </p:pic>
    </p:spTree>
    <p:extLst>
      <p:ext uri="{BB962C8B-B14F-4D97-AF65-F5344CB8AC3E}">
        <p14:creationId xmlns:p14="http://schemas.microsoft.com/office/powerpoint/2010/main" val="2211784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7DCF626E-74C5-7D8D-F611-AD45B3912E0D}"/>
              </a:ext>
            </a:extLst>
          </p:cNvPr>
          <p:cNvSpPr txBox="1"/>
          <p:nvPr/>
        </p:nvSpPr>
        <p:spPr>
          <a:xfrm>
            <a:off x="3048000" y="2416160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OSP Osiny: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 M 70 GBA 2/16 WGM J998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-Pompa Polonia typ M-800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-Piła spalinowa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Stihl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 MS 290, MS 193T,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-Agregat prądotwórczy Honda typ EC 2200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-Motopompa pływająca M4/2 typ Niagara 1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-Agregat hydrauliczny typ HPP 13F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340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B66154-50E6-8380-5FCF-EDF7D7DB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8526"/>
          </a:xfrm>
        </p:spPr>
        <p:txBody>
          <a:bodyPr/>
          <a:lstStyle/>
          <a:p>
            <a:pPr algn="ctr"/>
            <a:r>
              <a:rPr lang="pl-PL" b="1" dirty="0"/>
              <a:t>Działalność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682E37-39CB-9F9E-92A5-AF617455C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Jednostki OSP biorą udział w różnego rodzaju wydarzeniach ale też je organizują:</a:t>
            </a:r>
          </a:p>
          <a:p>
            <a:r>
              <a:rPr lang="pl-PL" dirty="0"/>
              <a:t>-WOŚP</a:t>
            </a:r>
          </a:p>
          <a:p>
            <a:r>
              <a:rPr lang="pl-PL" dirty="0"/>
              <a:t>-Ogólnopolski Turniej wiedzy Pożarniczej (Młodzież Zapobiega Pożarom)</a:t>
            </a:r>
          </a:p>
          <a:p>
            <a:r>
              <a:rPr lang="pl-PL" dirty="0"/>
              <a:t>-Zbiórka Krwi</a:t>
            </a:r>
          </a:p>
          <a:p>
            <a:r>
              <a:rPr lang="pl-PL" dirty="0"/>
              <a:t>-Biegi Strażackie</a:t>
            </a:r>
          </a:p>
          <a:p>
            <a:r>
              <a:rPr lang="pl-PL" dirty="0"/>
              <a:t>-Święta Kościelne</a:t>
            </a:r>
          </a:p>
          <a:p>
            <a:r>
              <a:rPr lang="pl-PL" dirty="0"/>
              <a:t>-Dzień Strażaka wraz z przejazdem wozami strażackim z terenu gminy</a:t>
            </a:r>
          </a:p>
          <a:p>
            <a:r>
              <a:rPr lang="pl-PL" dirty="0"/>
              <a:t>-Zawody Sportowo – Pożarnicze Gminne oraz Powiatowe</a:t>
            </a:r>
          </a:p>
          <a:p>
            <a:r>
              <a:rPr lang="pl-PL" dirty="0"/>
              <a:t>-Różnego rodzaju zbiórki oraz akcje charytatywne dla potrzebujących</a:t>
            </a:r>
          </a:p>
          <a:p>
            <a:r>
              <a:rPr lang="pl-PL" dirty="0"/>
              <a:t>-Rajdy Rowerowe</a:t>
            </a:r>
          </a:p>
          <a:p>
            <a:r>
              <a:rPr lang="pl-PL" dirty="0"/>
              <a:t>-Pikniki rodzinne</a:t>
            </a:r>
          </a:p>
          <a:p>
            <a:r>
              <a:rPr lang="pl-PL" dirty="0"/>
              <a:t>-Pokazy strażackie</a:t>
            </a:r>
          </a:p>
        </p:txBody>
      </p:sp>
    </p:spTree>
    <p:extLst>
      <p:ext uri="{BB962C8B-B14F-4D97-AF65-F5344CB8AC3E}">
        <p14:creationId xmlns:p14="http://schemas.microsoft.com/office/powerpoint/2010/main" val="2094774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E2D603-DCA3-A781-9C4D-AF6AC99C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Podsumowanie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75FF73-8242-CEF1-221D-4C26FC5AC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Dla ratowania życia i mienia ludności Ochotnicze Straże Pożarne na swoim wyposażeniu posiadają m.in. agregaty wodno-pianowe, agregaty prądotwórcze, motopompy, piły spalinowe do drewna, piły do  betonu      i stali, pompy szlamowe, pompy hydrauliczne oraz pozostały sprzęt niezbędny  do akcji                  ratowniczo-gaśniczych.</a:t>
            </a:r>
          </a:p>
          <a:p>
            <a:pPr marL="0" indent="0">
              <a:buNone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sam koniec chciałbym podziękować Radzie Gminy Baranów, pracownikom Urzędu Gminy w   Baranowie oraz w szczególności pani Wójt Agacie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Trzop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Szczypiorskiej za dobrą współprace bo bez niej nie mielibyśmy takich efektów. </a:t>
            </a:r>
          </a:p>
        </p:txBody>
      </p:sp>
    </p:spTree>
    <p:extLst>
      <p:ext uri="{BB962C8B-B14F-4D97-AF65-F5344CB8AC3E}">
        <p14:creationId xmlns:p14="http://schemas.microsoft.com/office/powerpoint/2010/main" val="3083386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688A8A-D32B-D707-B047-E37E6C9F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Dziękuję za Uwagę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68F69E-A763-94DD-79C9-2F131517E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0356" y="5120641"/>
            <a:ext cx="3765322" cy="879326"/>
          </a:xfrm>
        </p:spPr>
        <p:txBody>
          <a:bodyPr>
            <a:normAutofit/>
          </a:bodyPr>
          <a:lstStyle/>
          <a:p>
            <a:r>
              <a:rPr lang="pl-PL" dirty="0"/>
              <a:t>inż. Łukasz Iwański</a:t>
            </a:r>
          </a:p>
          <a:p>
            <a:r>
              <a:rPr lang="pl-PL" dirty="0"/>
              <a:t>Komendant Gminny w Baranowie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D6CF96B-35CD-0DFB-19D2-C2E043CF9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87" y="2083909"/>
            <a:ext cx="2028825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4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65FCCFB-7F01-174E-C12D-F1FAA8C286B2}"/>
              </a:ext>
            </a:extLst>
          </p:cNvPr>
          <p:cNvSpPr txBox="1"/>
          <p:nvPr/>
        </p:nvSpPr>
        <p:spPr>
          <a:xfrm>
            <a:off x="3048000" y="338668"/>
            <a:ext cx="6096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 i zadania</a:t>
            </a:r>
          </a:p>
          <a:p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głównych celów i zadań OSP należą: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prowadzenie działalności mającej na celu zapobieganie pożarom oraz współdziałanie w tym zakresie z 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Państwową Strażą Pożarną</a:t>
            </a:r>
            <a:r>
              <a:rPr lang="pl-PL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organami samorządowymi i innymi podmiotami,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udział w akcjach ratowniczych przeprowadzanych w czasie pożarów, zagrożeń ekologicznych związanych z ochroną środowiska, wypadków oraz innych klęsk i zdarzeń,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informowanie ludności o istniejących zagrożeniach pożarowych      i ekologicznych oraz sposobach ochrony przed nimi,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upowszechnianie, w szczególności wśród członków, kultury fizycznej i sportu oraz prowadzenia działalności kulturalnej             i oświatowej,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wykonywanie zadań wynikających z przepisów o ochronie przeciwpożarowej,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działania na rzecz ochrony środowiska,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wspomaganie rozwoju społeczności lokalnych na własnym terenie,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wykonywanie innych zadań określonych w statucie OSP,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pl-PL" sz="16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występy na zawodach sportowo-pożarniczych.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06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CE5417-7082-8224-FCDE-536F169B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512711"/>
            <a:ext cx="10058400" cy="22577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Na terenie gminy znajdują się 4 jednostki OSP w tym 3 są w Krajowym Systemie Ratowniczo Gaśniczym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C15ECB-E7C8-9422-56F2-CD56EA7C3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183466"/>
            <a:ext cx="10058400" cy="2685627"/>
          </a:xfrm>
        </p:spPr>
        <p:txBody>
          <a:bodyPr/>
          <a:lstStyle/>
          <a:p>
            <a:r>
              <a:rPr lang="pl-PL" b="1" dirty="0"/>
              <a:t>OSP Baranów 		 </a:t>
            </a:r>
          </a:p>
          <a:p>
            <a:r>
              <a:rPr lang="pl-PL" b="1" dirty="0"/>
              <a:t>OSP Boża Wola		 </a:t>
            </a:r>
          </a:p>
          <a:p>
            <a:r>
              <a:rPr lang="pl-PL" b="1" dirty="0"/>
              <a:t>OSP Kaski		</a:t>
            </a:r>
          </a:p>
          <a:p>
            <a:r>
              <a:rPr lang="pl-PL" b="1" dirty="0"/>
              <a:t>OSP Osiny	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489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8535C4-2129-13EA-5BD2-27888A4E0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Wyjazdowość Jednostek OSP </a:t>
            </a:r>
            <a:br>
              <a:rPr lang="pl-PL" b="1" dirty="0"/>
            </a:br>
            <a:r>
              <a:rPr lang="pl-PL" b="1" dirty="0"/>
              <a:t>w roku 2023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DE9BDB5E-326F-84CA-14DD-9A26DDB8A3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369091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4794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19D08B-0231-C13F-0EAC-E9D579702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Zestawienie wyjazdów do zdarzeń jednostek OSP z terenu gminy Baranów 2023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A31CE533-5CE9-802B-C6B1-DDDE5A8CBA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39570"/>
              </p:ext>
            </p:extLst>
          </p:nvPr>
        </p:nvGraphicFramePr>
        <p:xfrm>
          <a:off x="1096962" y="2991555"/>
          <a:ext cx="10058402" cy="2438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487">
                  <a:extLst>
                    <a:ext uri="{9D8B030D-6E8A-4147-A177-3AD203B41FA5}">
                      <a16:colId xmlns:a16="http://schemas.microsoft.com/office/drawing/2014/main" val="1257946560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620614833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1488137726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3841379546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1797801943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2652489146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3008902763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1057774183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1514551662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78870607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3968895506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3560024885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3116331472"/>
                    </a:ext>
                  </a:extLst>
                </a:gridCol>
                <a:gridCol w="527793">
                  <a:extLst>
                    <a:ext uri="{9D8B030D-6E8A-4147-A177-3AD203B41FA5}">
                      <a16:colId xmlns:a16="http://schemas.microsoft.com/office/drawing/2014/main" val="251141300"/>
                    </a:ext>
                  </a:extLst>
                </a:gridCol>
                <a:gridCol w="864489">
                  <a:extLst>
                    <a:ext uri="{9D8B030D-6E8A-4147-A177-3AD203B41FA5}">
                      <a16:colId xmlns:a16="http://schemas.microsoft.com/office/drawing/2014/main" val="1115648816"/>
                    </a:ext>
                  </a:extLst>
                </a:gridCol>
                <a:gridCol w="1286117">
                  <a:extLst>
                    <a:ext uri="{9D8B030D-6E8A-4147-A177-3AD203B41FA5}">
                      <a16:colId xmlns:a16="http://schemas.microsoft.com/office/drawing/2014/main" val="175969897"/>
                    </a:ext>
                  </a:extLst>
                </a:gridCol>
              </a:tblGrid>
              <a:tr h="310969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Zestawienie wyjazdów do zdarzeń jednostek OSP z terenu gminy Baranów w 2023 r.</a:t>
                      </a:r>
                      <a:endParaRPr lang="pl-PL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03601"/>
                  </a:ext>
                </a:extLst>
              </a:tr>
              <a:tr h="314919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 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 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Rejon powiatu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 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 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Poza rejonem powiatu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 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Ogółem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 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 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 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Alarmowania bez wyjazdu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Zabezpieczenia rejonu powiatu grodziskiego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extLst>
                  <a:ext uri="{0D108BD9-81ED-4DB2-BD59-A6C34878D82A}">
                    <a16:rowId xmlns:a16="http://schemas.microsoft.com/office/drawing/2014/main" val="331838514"/>
                  </a:ext>
                </a:extLst>
              </a:tr>
              <a:tr h="55283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Jednostka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KSRG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P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MZ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AF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Razem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P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MZ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AF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Razem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P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MZ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AF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C0C0C0"/>
                          </a:highlight>
                        </a:rPr>
                        <a:t>Razem</a:t>
                      </a:r>
                      <a:endParaRPr lang="pl-PL" sz="1100" b="0" i="0" u="none" strike="noStrike">
                        <a:effectLst/>
                        <a:highlight>
                          <a:srgbClr val="C0C0C0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139867"/>
                  </a:ext>
                </a:extLst>
              </a:tr>
              <a:tr h="314919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OSP Baranów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TAK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33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20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5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58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33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20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5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58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6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extLst>
                  <a:ext uri="{0D108BD9-81ED-4DB2-BD59-A6C34878D82A}">
                    <a16:rowId xmlns:a16="http://schemas.microsoft.com/office/drawing/2014/main" val="996900397"/>
                  </a:ext>
                </a:extLst>
              </a:tr>
              <a:tr h="314919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OSP Boża Wola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TAK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17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2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30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18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2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31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3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extLst>
                  <a:ext uri="{0D108BD9-81ED-4DB2-BD59-A6C34878D82A}">
                    <a16:rowId xmlns:a16="http://schemas.microsoft.com/office/drawing/2014/main" val="331427351"/>
                  </a:ext>
                </a:extLst>
              </a:tr>
              <a:tr h="314919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OSP Kaski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TAK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15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6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21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15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7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22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extLst>
                  <a:ext uri="{0D108BD9-81ED-4DB2-BD59-A6C34878D82A}">
                    <a16:rowId xmlns:a16="http://schemas.microsoft.com/office/drawing/2014/main" val="754153547"/>
                  </a:ext>
                </a:extLst>
              </a:tr>
              <a:tr h="314919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OSP Osiny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NIE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13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13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 dirty="0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13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14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  <a:highlight>
                            <a:srgbClr val="FFFFCC"/>
                          </a:highlight>
                        </a:rPr>
                        <a:t>0</a:t>
                      </a:r>
                      <a:endParaRPr lang="pl-PL" sz="1100" b="0" i="0" u="none" strike="noStrike" dirty="0">
                        <a:effectLst/>
                        <a:highlight>
                          <a:srgbClr val="FFFFCC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9034" marR="9034" marT="9034" marB="0" anchor="b"/>
                </a:tc>
                <a:extLst>
                  <a:ext uri="{0D108BD9-81ED-4DB2-BD59-A6C34878D82A}">
                    <a16:rowId xmlns:a16="http://schemas.microsoft.com/office/drawing/2014/main" val="1712568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14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424F2-763F-A624-9DAF-87685A38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Ratownicy biorący udział w zdarzeniach w roku 2023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D9020AE-DFB1-1BA2-8DD9-2C5D90023B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97961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5202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A5C0FCA-E05B-881F-5F5A-0D1FCE9DC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425476"/>
              </p:ext>
            </p:extLst>
          </p:nvPr>
        </p:nvGraphicFramePr>
        <p:xfrm>
          <a:off x="824089" y="1417638"/>
          <a:ext cx="4492979" cy="40368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402">
                  <a:extLst>
                    <a:ext uri="{9D8B030D-6E8A-4147-A177-3AD203B41FA5}">
                      <a16:colId xmlns:a16="http://schemas.microsoft.com/office/drawing/2014/main" val="598210794"/>
                    </a:ext>
                  </a:extLst>
                </a:gridCol>
                <a:gridCol w="1837577">
                  <a:extLst>
                    <a:ext uri="{9D8B030D-6E8A-4147-A177-3AD203B41FA5}">
                      <a16:colId xmlns:a16="http://schemas.microsoft.com/office/drawing/2014/main" val="2902382347"/>
                    </a:ext>
                  </a:extLst>
                </a:gridCol>
                <a:gridCol w="444250">
                  <a:extLst>
                    <a:ext uri="{9D8B030D-6E8A-4147-A177-3AD203B41FA5}">
                      <a16:colId xmlns:a16="http://schemas.microsoft.com/office/drawing/2014/main" val="759279123"/>
                    </a:ext>
                  </a:extLst>
                </a:gridCol>
                <a:gridCol w="444250">
                  <a:extLst>
                    <a:ext uri="{9D8B030D-6E8A-4147-A177-3AD203B41FA5}">
                      <a16:colId xmlns:a16="http://schemas.microsoft.com/office/drawing/2014/main" val="108028639"/>
                    </a:ext>
                  </a:extLst>
                </a:gridCol>
                <a:gridCol w="444250">
                  <a:extLst>
                    <a:ext uri="{9D8B030D-6E8A-4147-A177-3AD203B41FA5}">
                      <a16:colId xmlns:a16="http://schemas.microsoft.com/office/drawing/2014/main" val="525446697"/>
                    </a:ext>
                  </a:extLst>
                </a:gridCol>
                <a:gridCol w="444250">
                  <a:extLst>
                    <a:ext uri="{9D8B030D-6E8A-4147-A177-3AD203B41FA5}">
                      <a16:colId xmlns:a16="http://schemas.microsoft.com/office/drawing/2014/main" val="1816811520"/>
                    </a:ext>
                  </a:extLst>
                </a:gridCol>
              </a:tblGrid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Jednostka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Nazwisko i imię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P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MZ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AF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Razem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3380606337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CIOŁEK  Hubert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15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7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23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3107642118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FLORCZAK Aleksandra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6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3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9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4090887135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FLORCZAK Jakub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17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3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41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3896747305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FLORCZAK Maciej Cezary 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18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6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3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27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2850157422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FLORCZAK Łukasz- naczelnik 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13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3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36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452033560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FRĄCZAK Piotr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3847274228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KACZMAREK Kamil 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3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2494182753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KALBARCZYK Piotr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5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4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9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4288907834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KONARSKI Sebastian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4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8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899112923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MODRZEJEWSKI Damian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2937116520"/>
                  </a:ext>
                </a:extLst>
              </a:tr>
              <a:tr h="181719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PAŁUBA Sebastian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23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7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4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34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1222018366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STEGIENKA Kamil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3814598386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STEGIENKA Maciej 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2921343569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STEGIENKO Artur 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8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19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501721769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STEGIENKO Izabella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17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13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32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2678378897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SZYMAŃCZAK Bartosz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14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37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2747840199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SZYMAŃCZAK Dariusz 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6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7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13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1339008505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SZYMAŃCZAK Monika 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4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4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3423866851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SZYMAŃCZAK Piotr s. Adama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7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4160969367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SZYMAŃCZAK Tomasz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6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9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490752881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WIŚNIA Joanna 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3642789440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ŚMIECIŃSKI Marcin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3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0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4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1060338083"/>
                  </a:ext>
                </a:extLst>
              </a:tr>
              <a:tr h="167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OSP Baranów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>
                          <a:effectLst/>
                        </a:rPr>
                        <a:t>ŁASICA Stefan - kierowca 65+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2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>
                          <a:effectLst/>
                        </a:rPr>
                        <a:t>1</a:t>
                      </a:r>
                      <a:endParaRPr lang="pl-PL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u="none" strike="noStrike" dirty="0">
                          <a:effectLst/>
                        </a:rPr>
                        <a:t>4</a:t>
                      </a:r>
                      <a:endParaRPr lang="pl-PL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82" marR="7982" marT="7982" marB="0" anchor="b"/>
                </a:tc>
                <a:extLst>
                  <a:ext uri="{0D108BD9-81ED-4DB2-BD59-A6C34878D82A}">
                    <a16:rowId xmlns:a16="http://schemas.microsoft.com/office/drawing/2014/main" val="2012522776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82828468-D19E-55B7-9BE3-CBC2AD04A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561989"/>
              </p:ext>
            </p:extLst>
          </p:nvPr>
        </p:nvGraphicFramePr>
        <p:xfrm>
          <a:off x="5892800" y="1417638"/>
          <a:ext cx="4752625" cy="40227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9165">
                  <a:extLst>
                    <a:ext uri="{9D8B030D-6E8A-4147-A177-3AD203B41FA5}">
                      <a16:colId xmlns:a16="http://schemas.microsoft.com/office/drawing/2014/main" val="4094763409"/>
                    </a:ext>
                  </a:extLst>
                </a:gridCol>
                <a:gridCol w="1943768">
                  <a:extLst>
                    <a:ext uri="{9D8B030D-6E8A-4147-A177-3AD203B41FA5}">
                      <a16:colId xmlns:a16="http://schemas.microsoft.com/office/drawing/2014/main" val="3810700458"/>
                    </a:ext>
                  </a:extLst>
                </a:gridCol>
                <a:gridCol w="469923">
                  <a:extLst>
                    <a:ext uri="{9D8B030D-6E8A-4147-A177-3AD203B41FA5}">
                      <a16:colId xmlns:a16="http://schemas.microsoft.com/office/drawing/2014/main" val="2616992504"/>
                    </a:ext>
                  </a:extLst>
                </a:gridCol>
                <a:gridCol w="469923">
                  <a:extLst>
                    <a:ext uri="{9D8B030D-6E8A-4147-A177-3AD203B41FA5}">
                      <a16:colId xmlns:a16="http://schemas.microsoft.com/office/drawing/2014/main" val="2815987533"/>
                    </a:ext>
                  </a:extLst>
                </a:gridCol>
                <a:gridCol w="469923">
                  <a:extLst>
                    <a:ext uri="{9D8B030D-6E8A-4147-A177-3AD203B41FA5}">
                      <a16:colId xmlns:a16="http://schemas.microsoft.com/office/drawing/2014/main" val="1684657952"/>
                    </a:ext>
                  </a:extLst>
                </a:gridCol>
                <a:gridCol w="469923">
                  <a:extLst>
                    <a:ext uri="{9D8B030D-6E8A-4147-A177-3AD203B41FA5}">
                      <a16:colId xmlns:a16="http://schemas.microsoft.com/office/drawing/2014/main" val="3684410169"/>
                    </a:ext>
                  </a:extLst>
                </a:gridCol>
              </a:tblGrid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Jednostka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Nazwisko i imię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MZ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AF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Razem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3421172001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BANCEREK Adrian Mateusz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3610440156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BIEGUSZEWSKI Grzegorz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14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2142844250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BORUSZEWSKA Kinga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887997689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BORUSZEWSKI Leszek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7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8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17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1511378302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GONERA Piotr 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1416902200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JAKUBOWICZ Maciej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1377345958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JASZCZUK Dominik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3258284660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JUSZKIEWICZ  Ernest Mateusz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904919157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KUCHARSKI Paweł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31118501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KUŹNIEWSKI Adam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3047792791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LESIŃSKI Michał - prezes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15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681494692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PIEKARSKI Dawid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610905612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PRZYGODA Dawid - gospodarz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2749603621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PĄK  Marcin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1804592575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SOBIERAJ Klaudia 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7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9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2746407394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SZAŁAS Piotr - naczelnik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15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2553873892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SZYMANKIEWICZ Robert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8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2260831451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WITUSKI Mateusz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7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4259960043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WOJCIECHOWSKI Tobiasz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107218041"/>
                  </a:ext>
                </a:extLst>
              </a:tr>
              <a:tr h="19155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OSP Boża Wola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ŻACZKIEWICZ  Mariusz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6</a:t>
                      </a:r>
                      <a:endParaRPr lang="pl-PL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2" marR="9122" marT="9122" marB="0" anchor="b"/>
                </a:tc>
                <a:extLst>
                  <a:ext uri="{0D108BD9-81ED-4DB2-BD59-A6C34878D82A}">
                    <a16:rowId xmlns:a16="http://schemas.microsoft.com/office/drawing/2014/main" val="2215433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4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06D5272-764E-24E6-F5A4-032BB4F76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653589"/>
              </p:ext>
            </p:extLst>
          </p:nvPr>
        </p:nvGraphicFramePr>
        <p:xfrm>
          <a:off x="891822" y="1628775"/>
          <a:ext cx="4583289" cy="3600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6059">
                  <a:extLst>
                    <a:ext uri="{9D8B030D-6E8A-4147-A177-3AD203B41FA5}">
                      <a16:colId xmlns:a16="http://schemas.microsoft.com/office/drawing/2014/main" val="2415299980"/>
                    </a:ext>
                  </a:extLst>
                </a:gridCol>
                <a:gridCol w="1874514">
                  <a:extLst>
                    <a:ext uri="{9D8B030D-6E8A-4147-A177-3AD203B41FA5}">
                      <a16:colId xmlns:a16="http://schemas.microsoft.com/office/drawing/2014/main" val="3549620619"/>
                    </a:ext>
                  </a:extLst>
                </a:gridCol>
                <a:gridCol w="453179">
                  <a:extLst>
                    <a:ext uri="{9D8B030D-6E8A-4147-A177-3AD203B41FA5}">
                      <a16:colId xmlns:a16="http://schemas.microsoft.com/office/drawing/2014/main" val="3479988307"/>
                    </a:ext>
                  </a:extLst>
                </a:gridCol>
                <a:gridCol w="453179">
                  <a:extLst>
                    <a:ext uri="{9D8B030D-6E8A-4147-A177-3AD203B41FA5}">
                      <a16:colId xmlns:a16="http://schemas.microsoft.com/office/drawing/2014/main" val="3140135829"/>
                    </a:ext>
                  </a:extLst>
                </a:gridCol>
                <a:gridCol w="453179">
                  <a:extLst>
                    <a:ext uri="{9D8B030D-6E8A-4147-A177-3AD203B41FA5}">
                      <a16:colId xmlns:a16="http://schemas.microsoft.com/office/drawing/2014/main" val="1294716564"/>
                    </a:ext>
                  </a:extLst>
                </a:gridCol>
                <a:gridCol w="453179">
                  <a:extLst>
                    <a:ext uri="{9D8B030D-6E8A-4147-A177-3AD203B41FA5}">
                      <a16:colId xmlns:a16="http://schemas.microsoft.com/office/drawing/2014/main" val="225805470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Jednostka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Nazwisko i imię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P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MZ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AF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Razem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59421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BANASZEK Konrad 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9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6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15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20455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BANASZEK Stanisław 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5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5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12261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CHMIEL Michał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5010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KRZEMIŃSKI Michał 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4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5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9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5460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KURAN  Piotr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44472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MECHOCKI Mariusz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6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5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11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21004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MECHOCKI Paweł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4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6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21245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POLECKI Marcin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65939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RADZIEJEWSKI Arkadiusz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7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3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25528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RADZIEJEWSKI Paweł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5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15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75251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RUDNICKI Bartosz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3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3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88995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RUDNICKI Kamil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6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3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9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7218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RYSIAK Marcin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11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6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17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26537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SZYMANIAK Michał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5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7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918718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WIECZOREK Adrian 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9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9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51612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WYCHOWANIEC Robert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88706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Kaski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ŁASICA Artur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6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</a:rPr>
                        <a:t>8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7567578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5BAA6CA-0637-EEBC-6442-F01B11B91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896902"/>
              </p:ext>
            </p:extLst>
          </p:nvPr>
        </p:nvGraphicFramePr>
        <p:xfrm>
          <a:off x="6197600" y="1628775"/>
          <a:ext cx="4684888" cy="2819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5922">
                  <a:extLst>
                    <a:ext uri="{9D8B030D-6E8A-4147-A177-3AD203B41FA5}">
                      <a16:colId xmlns:a16="http://schemas.microsoft.com/office/drawing/2014/main" val="989083871"/>
                    </a:ext>
                  </a:extLst>
                </a:gridCol>
                <a:gridCol w="1916066">
                  <a:extLst>
                    <a:ext uri="{9D8B030D-6E8A-4147-A177-3AD203B41FA5}">
                      <a16:colId xmlns:a16="http://schemas.microsoft.com/office/drawing/2014/main" val="1598727750"/>
                    </a:ext>
                  </a:extLst>
                </a:gridCol>
                <a:gridCol w="463225">
                  <a:extLst>
                    <a:ext uri="{9D8B030D-6E8A-4147-A177-3AD203B41FA5}">
                      <a16:colId xmlns:a16="http://schemas.microsoft.com/office/drawing/2014/main" val="1106205707"/>
                    </a:ext>
                  </a:extLst>
                </a:gridCol>
                <a:gridCol w="463225">
                  <a:extLst>
                    <a:ext uri="{9D8B030D-6E8A-4147-A177-3AD203B41FA5}">
                      <a16:colId xmlns:a16="http://schemas.microsoft.com/office/drawing/2014/main" val="3422978592"/>
                    </a:ext>
                  </a:extLst>
                </a:gridCol>
                <a:gridCol w="463225">
                  <a:extLst>
                    <a:ext uri="{9D8B030D-6E8A-4147-A177-3AD203B41FA5}">
                      <a16:colId xmlns:a16="http://schemas.microsoft.com/office/drawing/2014/main" val="255677108"/>
                    </a:ext>
                  </a:extLst>
                </a:gridCol>
                <a:gridCol w="463225">
                  <a:extLst>
                    <a:ext uri="{9D8B030D-6E8A-4147-A177-3AD203B41FA5}">
                      <a16:colId xmlns:a16="http://schemas.microsoft.com/office/drawing/2014/main" val="1854252495"/>
                    </a:ext>
                  </a:extLst>
                </a:gridCol>
              </a:tblGrid>
              <a:tr h="2373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Jednostka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Nazwisko i imię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P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MZ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AF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Razem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8798258"/>
                  </a:ext>
                </a:extLst>
              </a:tr>
              <a:tr h="2373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Osiny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BRZYWCZY Sebastian 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3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4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408083"/>
                  </a:ext>
                </a:extLst>
              </a:tr>
              <a:tr h="2373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Osiny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CIASTEK Sławomir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12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9901768"/>
                  </a:ext>
                </a:extLst>
              </a:tr>
              <a:tr h="2373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Osiny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ORDAK Mirosław 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8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8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4895667"/>
                  </a:ext>
                </a:extLst>
              </a:tr>
              <a:tr h="2373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Osiny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PRĘGOWSKI Damian 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957496"/>
                  </a:ext>
                </a:extLst>
              </a:tr>
              <a:tr h="44535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Osiny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SKRZYPCZYŃSKI Rafał - naczelnik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4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4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0600790"/>
                  </a:ext>
                </a:extLst>
              </a:tr>
              <a:tr h="2373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Osiny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SOBCZAK Paweł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6674307"/>
                  </a:ext>
                </a:extLst>
              </a:tr>
              <a:tr h="2373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Osiny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SZELACHOWSKA Oliwia 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6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6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1097174"/>
                  </a:ext>
                </a:extLst>
              </a:tr>
              <a:tr h="2373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Osiny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SZELACHOWSKI Bernard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9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1079667"/>
                  </a:ext>
                </a:extLst>
              </a:tr>
              <a:tr h="2373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Osiny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ŚNIEG  Kamil Hubert 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6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7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071052"/>
                  </a:ext>
                </a:extLst>
              </a:tr>
              <a:tr h="23737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OSP Osiny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</a:rPr>
                        <a:t>ŚNIEG Tomasz Krzysztof 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8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0</a:t>
                      </a:r>
                      <a:endParaRPr lang="pl-PL" sz="1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</a:rPr>
                        <a:t>9</a:t>
                      </a:r>
                      <a:endParaRPr lang="pl-PL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8778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65922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260</TotalTime>
  <Words>1987</Words>
  <Application>Microsoft Office PowerPoint</Application>
  <PresentationFormat>Panoramiczny</PresentationFormat>
  <Paragraphs>789</Paragraphs>
  <Slides>27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2" baseType="lpstr">
      <vt:lpstr>Calibri</vt:lpstr>
      <vt:lpstr>Calibri Light</vt:lpstr>
      <vt:lpstr>Segoe UI</vt:lpstr>
      <vt:lpstr>Times New Roman</vt:lpstr>
      <vt:lpstr>Retrospekcja</vt:lpstr>
      <vt:lpstr>Działalności Ochotniczych Straży Pożarnych na terenie Gminy Baranów za rok 2023</vt:lpstr>
      <vt:lpstr>Ochotnicza Straż Pożarna</vt:lpstr>
      <vt:lpstr>Prezentacja programu PowerPoint</vt:lpstr>
      <vt:lpstr>Na terenie gminy znajdują się 4 jednostki OSP w tym 3 są w Krajowym Systemie Ratowniczo Gaśniczym</vt:lpstr>
      <vt:lpstr>Wyjazdowość Jednostek OSP  w roku 2023</vt:lpstr>
      <vt:lpstr>Zestawienie wyjazdów do zdarzeń jednostek OSP z terenu gminy Baranów 2023</vt:lpstr>
      <vt:lpstr>Ratownicy biorący udział w zdarzeniach w roku 2023</vt:lpstr>
      <vt:lpstr>Prezentacja programu PowerPoint</vt:lpstr>
      <vt:lpstr>Prezentacja programu PowerPoint</vt:lpstr>
      <vt:lpstr>Wydatki OSP za rok 2023</vt:lpstr>
      <vt:lpstr>Wydatki na Jednostki OSP 2022, 2023</vt:lpstr>
      <vt:lpstr>Ubezpieczenie </vt:lpstr>
      <vt:lpstr>Dofinansowania cz.I</vt:lpstr>
      <vt:lpstr>Tak to wygląda</vt:lpstr>
      <vt:lpstr>Dofinansowania cz.II</vt:lpstr>
      <vt:lpstr>10 par ubrań specjalnych, 10 par butów, oraz 5 hełmów strażackich</vt:lpstr>
      <vt:lpstr>Samochody OSP Baranów</vt:lpstr>
      <vt:lpstr>Prezentacja programu PowerPoint</vt:lpstr>
      <vt:lpstr>Samochody OSP Boża Wola</vt:lpstr>
      <vt:lpstr>Prezentacja programu PowerPoint</vt:lpstr>
      <vt:lpstr>Samochody OSP Kaski</vt:lpstr>
      <vt:lpstr>Prezentacja programu PowerPoint</vt:lpstr>
      <vt:lpstr>Samochód OSP Osiny</vt:lpstr>
      <vt:lpstr>Prezentacja programu PowerPoint</vt:lpstr>
      <vt:lpstr>Działalność</vt:lpstr>
      <vt:lpstr>Podsumowanie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Jednostki OSP  w gminie Baranów</dc:title>
  <dc:creator>Lukasz Iwański</dc:creator>
  <cp:lastModifiedBy>Biuro Obsługi Rady Gminy</cp:lastModifiedBy>
  <cp:revision>7</cp:revision>
  <dcterms:created xsi:type="dcterms:W3CDTF">2024-05-13T14:22:52Z</dcterms:created>
  <dcterms:modified xsi:type="dcterms:W3CDTF">2024-05-21T06:21:41Z</dcterms:modified>
</cp:coreProperties>
</file>