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60" r:id="rId3"/>
    <p:sldId id="261" r:id="rId4"/>
    <p:sldId id="257" r:id="rId5"/>
    <p:sldId id="262" r:id="rId6"/>
    <p:sldId id="280" r:id="rId7"/>
    <p:sldId id="276" r:id="rId8"/>
    <p:sldId id="285" r:id="rId9"/>
    <p:sldId id="286" r:id="rId10"/>
    <p:sldId id="263" r:id="rId11"/>
    <p:sldId id="277" r:id="rId12"/>
    <p:sldId id="264" r:id="rId13"/>
    <p:sldId id="265" r:id="rId14"/>
    <p:sldId id="278" r:id="rId15"/>
    <p:sldId id="267" r:id="rId16"/>
    <p:sldId id="279" r:id="rId17"/>
    <p:sldId id="287" r:id="rId18"/>
    <p:sldId id="269" r:id="rId19"/>
    <p:sldId id="281" r:id="rId20"/>
    <p:sldId id="270" r:id="rId21"/>
    <p:sldId id="282" r:id="rId22"/>
    <p:sldId id="271" r:id="rId23"/>
    <p:sldId id="283" r:id="rId24"/>
    <p:sldId id="272" r:id="rId25"/>
    <p:sldId id="284" r:id="rId26"/>
    <p:sldId id="288" r:id="rId27"/>
    <p:sldId id="289" r:id="rId28"/>
    <p:sldId id="273" r:id="rId29"/>
    <p:sldId id="274" r:id="rId30"/>
    <p:sldId id="2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9E5E6FB-F875-443F-91D0-5ADF47CA374D}">
          <p14:sldIdLst>
            <p14:sldId id="256"/>
            <p14:sldId id="260"/>
            <p14:sldId id="261"/>
            <p14:sldId id="257"/>
            <p14:sldId id="262"/>
            <p14:sldId id="280"/>
            <p14:sldId id="276"/>
            <p14:sldId id="285"/>
            <p14:sldId id="286"/>
            <p14:sldId id="263"/>
            <p14:sldId id="277"/>
            <p14:sldId id="264"/>
            <p14:sldId id="265"/>
            <p14:sldId id="278"/>
            <p14:sldId id="267"/>
            <p14:sldId id="279"/>
            <p14:sldId id="287"/>
            <p14:sldId id="269"/>
            <p14:sldId id="281"/>
            <p14:sldId id="270"/>
            <p14:sldId id="282"/>
            <p14:sldId id="271"/>
            <p14:sldId id="283"/>
            <p14:sldId id="272"/>
            <p14:sldId id="284"/>
            <p14:sldId id="288"/>
            <p14:sldId id="289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8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13B-4047-AC00-C0059DE873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3B-4047-AC00-C0059DE873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13B-4047-AC00-C0059DE873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13B-4047-AC00-C0059DE87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lt1">
                    <a:lumMod val="95000"/>
                  </a:schemeClr>
                </a:solidFill>
                <a:round/>
              </a:ln>
              <a:effectLst/>
            </c:spPr>
          </c:errBars>
          <c:cat>
            <c:strRef>
              <c:f>Arkusz1!$A$2:$A$5</c:f>
              <c:strCache>
                <c:ptCount val="4"/>
                <c:pt idx="0">
                  <c:v>OSP Baranów </c:v>
                </c:pt>
                <c:pt idx="1">
                  <c:v>OSP Boża Wola </c:v>
                </c:pt>
                <c:pt idx="2">
                  <c:v>OSP Kaski </c:v>
                </c:pt>
                <c:pt idx="3">
                  <c:v>OSP Osiny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58</c:v>
                </c:pt>
                <c:pt idx="1">
                  <c:v>31</c:v>
                </c:pt>
                <c:pt idx="2">
                  <c:v>22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8-44F2-BBAB-1D99C0929CB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OSP Baranów </c:v>
                </c:pt>
                <c:pt idx="1">
                  <c:v>OSP Boża Wola </c:v>
                </c:pt>
                <c:pt idx="2">
                  <c:v>OSP Kaski </c:v>
                </c:pt>
                <c:pt idx="3">
                  <c:v>OSP Osiny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EC48-44F2-BBAB-1D99C0929CB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OSP Baranów </c:v>
                </c:pt>
                <c:pt idx="1">
                  <c:v>OSP Boża Wola </c:v>
                </c:pt>
                <c:pt idx="2">
                  <c:v>OSP Kaski </c:v>
                </c:pt>
                <c:pt idx="3">
                  <c:v>OSP Osiny 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C48-44F2-BBAB-1D99C0929C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9183112"/>
        <c:axId val="559181672"/>
      </c:barChart>
      <c:catAx>
        <c:axId val="55918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59181672"/>
        <c:crosses val="autoZero"/>
        <c:auto val="1"/>
        <c:lblAlgn val="ctr"/>
        <c:lblOffset val="100"/>
        <c:noMultiLvlLbl val="0"/>
      </c:catAx>
      <c:valAx>
        <c:axId val="55918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5918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Gmina Baranów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74-4B8D-A5CA-1EB64603A7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74-4B8D-A5CA-1EB64603A7AF}"/>
                </c:ext>
              </c:extLst>
            </c:dLbl>
            <c:dLbl>
              <c:idx val="3"/>
              <c:layout>
                <c:manualLayout>
                  <c:x val="-4.6295761483709066E-17"/>
                  <c:y val="3.157063930544593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74-4B8D-A5CA-1EB64603A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OSP Baranów</c:v>
                </c:pt>
                <c:pt idx="1">
                  <c:v>OSP Boża Wola</c:v>
                </c:pt>
                <c:pt idx="2">
                  <c:v>OSP Kaski</c:v>
                </c:pt>
                <c:pt idx="3">
                  <c:v>OSP Osiny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23</c:v>
                </c:pt>
                <c:pt idx="1">
                  <c:v>20</c:v>
                </c:pt>
                <c:pt idx="2">
                  <c:v>17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2-4741-A3F9-5A1B845FE3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OSP Baranów</c:v>
                </c:pt>
                <c:pt idx="1">
                  <c:v>OSP Boża Wola</c:v>
                </c:pt>
                <c:pt idx="2">
                  <c:v>OSP Kaski</c:v>
                </c:pt>
                <c:pt idx="3">
                  <c:v>OSP Osiny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AD2-4741-A3F9-5A1B845FE33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OSP Baranów</c:v>
                </c:pt>
                <c:pt idx="1">
                  <c:v>OSP Boża Wola</c:v>
                </c:pt>
                <c:pt idx="2">
                  <c:v>OSP Kaski</c:v>
                </c:pt>
                <c:pt idx="3">
                  <c:v>OSP Osiny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AD2-4741-A3F9-5A1B845FE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870000"/>
        <c:axId val="365870720"/>
      </c:barChart>
      <c:catAx>
        <c:axId val="36587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5870720"/>
        <c:crosses val="autoZero"/>
        <c:auto val="1"/>
        <c:lblAlgn val="ctr"/>
        <c:lblOffset val="100"/>
        <c:noMultiLvlLbl val="0"/>
      </c:catAx>
      <c:valAx>
        <c:axId val="36587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587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569</a:t>
                    </a:r>
                    <a:r>
                      <a:rPr lang="en-US" baseline="0"/>
                      <a:t> 995,00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3A4-4300-8C64-2F71E73324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752 995,00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3A4-4300-8C64-2F71E7332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Arkusz1!$A$2:$A$5</c:f>
              <c:strCache>
                <c:ptCount val="2"/>
                <c:pt idx="0">
                  <c:v>Rok 2023</c:v>
                </c:pt>
                <c:pt idx="1">
                  <c:v>Rok 2024</c:v>
                </c:pt>
              </c:strCache>
            </c:strRef>
          </c:cat>
          <c:val>
            <c:numRef>
              <c:f>Arkusz1!$B$2:$B$5</c:f>
              <c:numCache>
                <c:formatCode>#,##0.00</c:formatCode>
                <c:ptCount val="4"/>
                <c:pt idx="0">
                  <c:v>569995</c:v>
                </c:pt>
                <c:pt idx="1">
                  <c:v>752059.12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10-4957-B4A4-3ED1924C6B2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Arkusz1!$A$2:$A$5</c:f>
              <c:strCache>
                <c:ptCount val="2"/>
                <c:pt idx="0">
                  <c:v>Rok 2023</c:v>
                </c:pt>
                <c:pt idx="1">
                  <c:v>Rok 2024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10-4957-B4A4-3ED1924C6B2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Arkusz1!$A$2:$A$5</c:f>
              <c:strCache>
                <c:ptCount val="2"/>
                <c:pt idx="0">
                  <c:v>Rok 2023</c:v>
                </c:pt>
                <c:pt idx="1">
                  <c:v>Rok 2024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10-4957-B4A4-3ED1924C6B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334625248"/>
        <c:axId val="334627768"/>
      </c:lineChart>
      <c:catAx>
        <c:axId val="3346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attFill prst="pct10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4627768"/>
        <c:crosses val="autoZero"/>
        <c:auto val="1"/>
        <c:lblAlgn val="ctr"/>
        <c:lblOffset val="100"/>
        <c:noMultiLvlLbl val="0"/>
      </c:catAx>
      <c:valAx>
        <c:axId val="33462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462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5D1A-3982-4DFE-9F81-F5E07F995AEC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E79E1-176C-442F-9294-6A1590077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50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79E1-176C-442F-9294-6A15900773C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56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1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45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47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71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79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67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19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71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14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03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00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B78EEA-0486-4AFE-8577-51276771EA1F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A315DE-8E90-445A-BBA4-DBEB1D5435D2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40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8F286-6D7A-2A9E-D51E-1FBEA7C75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183906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Działalności Ochotniczych Straży Pożarnych na terenie Gminy Baranów za rok 2024</a:t>
            </a:r>
            <a:endParaRPr lang="pl-PL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793A09-5944-75E5-F338-2768F4425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7" y="4443286"/>
            <a:ext cx="2028825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8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FE53278F-59A1-422E-0E71-CA6C9B45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0635"/>
          </a:xfrm>
        </p:spPr>
        <p:txBody>
          <a:bodyPr/>
          <a:lstStyle/>
          <a:p>
            <a:pPr algn="ctr"/>
            <a:r>
              <a:rPr lang="pl-PL" b="1" dirty="0"/>
              <a:t>Wydatki OSP za rok 2024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AF568B1-77A6-E23F-7C87-C28340FCE2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2713" y="2021523"/>
          <a:ext cx="9486900" cy="3672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7100">
                  <a:extLst>
                    <a:ext uri="{9D8B030D-6E8A-4147-A177-3AD203B41FA5}">
                      <a16:colId xmlns:a16="http://schemas.microsoft.com/office/drawing/2014/main" val="1552747106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13683633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81392976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42937802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3408259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41682112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0990698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616705237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317560992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Rodzaj wydatku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Plan ogółem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OSP BARANÓW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OSP BOŻA WOLA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OSP KASKI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OSP OSINY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wydatki łączne dla wszystkich OSP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Suma wydatków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pozostałość planu do końca roku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418659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Zwrot za dzialania ratownicze i szkolenia pożarnicze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113800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52109,44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16575,12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20996,22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12192,52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101873,3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11926,7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268609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Składki na ubezpieczenia społeczne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5000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4825,6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4825,6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174,4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2523173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Składki na Fundusz Pracy i Fundusz Solidarnosciowy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696,36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696,36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203,64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403245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Wynagrodzenia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97902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97901,2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97901,2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0,8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485492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Zakup materiałów i wyposażenia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157657,15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26834,49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32300,08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74555,77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12771,41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3583,98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150045,73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7611,42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659404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Zakup energii elektrycznej i gazu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173550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45971,56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28103,86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68495,44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30935,72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173506,58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43,42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940254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Zakup usług remontowych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67300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2800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7000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44808,9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9542,24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64151,14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3148,86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513288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Zakup usług zdrowotnych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11100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1400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450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7950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10400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700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0271818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Zakup usług pozostałych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28050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2418,52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6170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9786,78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2767,35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6812,99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27955,64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94,36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775340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Zakup usług telekomunikacyjnych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3900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233,7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1222,61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1970,96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393,76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3821,03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78,97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8073683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Różne opłaty i składki tj. ubezpieczenia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30700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8223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14829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3583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1109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27744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2956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934159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Wydatki inwestycyjne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50000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49005,55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49005,55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994,45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805145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Wydatki na zakupy inwestycyjne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12200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11869,5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11869,5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330,5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44060171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suma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752059,15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138590,71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156606,22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236516,57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70312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121770,13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723795,63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 dirty="0">
                          <a:effectLst/>
                        </a:rPr>
                        <a:t>28263,52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8960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2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948250-F294-0D64-6C23-29B38DCD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Wydatki na Jednostki OSP 2023, 2024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D22131DA-DC49-E4CD-91BA-D2E53CFAE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658185"/>
              </p:ext>
            </p:extLst>
          </p:nvPr>
        </p:nvGraphicFramePr>
        <p:xfrm>
          <a:off x="1066800" y="1793081"/>
          <a:ext cx="10058400" cy="407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64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BBF8F4-1F70-58A0-60DF-9A72997E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Ubezpieczenie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3F147F-E17F-C208-A2E6-73A038A22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931090"/>
            <a:ext cx="10058400" cy="293800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trosce o bezpieczeństwo Gmina Baranów zapewnia ochronę polisy ubezpieczeniowej               dla członków 4 Jednostek OSP z terenu Gminy Baranów, oraz 4 Jednostek MDP (łącznie ubezpieczeniem jest objętych 300 osób)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Ubezpieczeniem dodatkowym objęci są Strażacy Ochotnicy podczas udziału w działaniach ratowniczych i akcjach gaśniczych, szkoleniach lub ćwiczeniach, a także w drodze do siedziby Ochotniczej Straży Pożarnej w celu udziału w działaniu ratowniczym lub akcji ratowniczej, szkoleniach, ćwiczeniach oraz drodze powrotnej łącznie 104 Strażaków Ochotników.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436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DD9BF1-5DFD-25AC-1222-18824C2F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Dofinansowania </a:t>
            </a:r>
            <a:r>
              <a:rPr lang="pl-PL" b="1" dirty="0" err="1"/>
              <a:t>cz.I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BEBDA1-781E-753A-E458-323B4610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131506"/>
            <a:ext cx="10058400" cy="2737587"/>
          </a:xfrm>
        </p:spPr>
        <p:txBody>
          <a:bodyPr/>
          <a:lstStyle/>
          <a:p>
            <a:r>
              <a:rPr lang="pl-PL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roku 2024 dzięki funduszom Urzędu Marszałkowskiego Województwa Mazowieckiego w Warszawie przeprowadziliśmy bardzo potrzebną modernizację drzwi garażowych w OSP Boża Wola na kwotę 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-apple-system"/>
              </a:rPr>
              <a:t>49 005,55 </a:t>
            </a:r>
            <a:r>
              <a:rPr lang="pl-PL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zł, która przyczyniła się do poprawy funkcjonalności budynku oraz stworzenia bardziej komfortowych warunków pracy dla strażaków. Dofinansowanie z Urzędu Marszałkowskiego to kwota 40 000,00zł a wkład Gminy Baranów to </a:t>
            </a:r>
            <a:r>
              <a:rPr lang="pl-PL" b="0" i="0" dirty="0">
                <a:solidFill>
                  <a:srgbClr val="000000"/>
                </a:solidFill>
                <a:effectLst/>
                <a:latin typeface="-apple-system"/>
              </a:rPr>
              <a:t>9 005,55zł.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592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CA63A112-DB07-C761-8F79-A4F135B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2908"/>
          </a:xfrm>
        </p:spPr>
        <p:txBody>
          <a:bodyPr/>
          <a:lstStyle/>
          <a:p>
            <a:pPr algn="ctr"/>
            <a:r>
              <a:rPr lang="pl-PL" dirty="0"/>
              <a:t>Tak to wygląda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AE559A5-F65C-48AE-F46B-1011F0C128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26" y="2014857"/>
            <a:ext cx="7160327" cy="4025724"/>
          </a:xfrm>
        </p:spPr>
      </p:pic>
    </p:spTree>
    <p:extLst>
      <p:ext uri="{BB962C8B-B14F-4D97-AF65-F5344CB8AC3E}">
        <p14:creationId xmlns:p14="http://schemas.microsoft.com/office/powerpoint/2010/main" val="197219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8DEA297-D220-71B4-E102-D3C411FC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Dofinansowania </a:t>
            </a:r>
            <a:r>
              <a:rPr lang="pl-PL" b="1" dirty="0" err="1"/>
              <a:t>cz.II</a:t>
            </a:r>
            <a:endParaRPr lang="pl-PL" b="1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D4010C-8705-B24B-8F70-030F264A8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6234"/>
            <a:ext cx="10058400" cy="17733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l-PL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OSP Kaski również pozyskała środki z Urzędu Marszałkowskiego Województwa Mazowieckiego w Warszawie z których zakupiono: Drabinę dwuprzęsłową, ubranie specjalne 6szt, rękawice pożarnicze 14szt, opryskiwacz spalinowy. Łączny koszt to: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-apple-system"/>
              </a:rPr>
              <a:t>39 156,70zł. </a:t>
            </a:r>
          </a:p>
          <a:p>
            <a:pPr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-apple-system"/>
              </a:rPr>
              <a:t>Wkład gminy Baranów to: 19 578,35zł</a:t>
            </a:r>
            <a:endParaRPr lang="pl-PL" sz="1800" kern="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371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57D740-11C9-3E3D-74A1-2842F184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70648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6 ubrań specjalnych, 14 par rękawic specjalnych, opryskiwacz spalinowy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DCE1311-690E-8172-4DEB-6AF646EA89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846263"/>
            <a:ext cx="3983317" cy="4022725"/>
          </a:xfrm>
        </p:spPr>
      </p:pic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4C98DC1-5080-3C16-C999-D585124652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1" y="1846263"/>
            <a:ext cx="3434680" cy="4022725"/>
          </a:xfrm>
        </p:spPr>
      </p:pic>
    </p:spTree>
    <p:extLst>
      <p:ext uri="{BB962C8B-B14F-4D97-AF65-F5344CB8AC3E}">
        <p14:creationId xmlns:p14="http://schemas.microsoft.com/office/powerpoint/2010/main" val="299071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89B261-96B7-4C17-A4A9-E510F21D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Drabina dwuprzęsłowa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1098D4B-4BD9-3D0E-A950-EB885CDBC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4338" y="941694"/>
            <a:ext cx="3108124" cy="5868785"/>
          </a:xfrm>
        </p:spPr>
      </p:pic>
    </p:spTree>
    <p:extLst>
      <p:ext uri="{BB962C8B-B14F-4D97-AF65-F5344CB8AC3E}">
        <p14:creationId xmlns:p14="http://schemas.microsoft.com/office/powerpoint/2010/main" val="2286076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BF0738-A35A-1009-B29A-844097A8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Samochody OSP Baranów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50DE4C2-7798-AC87-61C4-5A7A72D87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48" y="1846263"/>
            <a:ext cx="4725134" cy="4441803"/>
          </a:xfrm>
        </p:spPr>
      </p:pic>
    </p:spTree>
    <p:extLst>
      <p:ext uri="{BB962C8B-B14F-4D97-AF65-F5344CB8AC3E}">
        <p14:creationId xmlns:p14="http://schemas.microsoft.com/office/powerpoint/2010/main" val="225746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AB25884-7123-7D14-F377-DC49BF8F7999}"/>
              </a:ext>
            </a:extLst>
          </p:cNvPr>
          <p:cNvSpPr txBox="1"/>
          <p:nvPr/>
        </p:nvSpPr>
        <p:spPr>
          <a:xfrm>
            <a:off x="3048000" y="477167"/>
            <a:ext cx="6096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 Baranów: 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Renault MIDLUM GBA 3,5/25 WGM 1Y98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-Motopompa pływająca Niagara typ OHU 5,5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-Pompa hydrauliczna typ 12/802 Lukas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-Agregat prądotwórczy Honda typ FH-2541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-Piła spalinowa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 MS 440, M 5461, MS 460, HT135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-Motopompa szlamowa Robin-Subaru typ PTX301T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-Piła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Husgvarna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T435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-Piła spalinowa do betonu TS 420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Ford Transit GLBM WGM 0998F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-Piła spalinowa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MS 170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-Piła spalinowa do cięcia betonu i stali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Makita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Ek 6101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-Agregat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wodno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pianowy AWP 50/40-200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-Pompa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Holmatro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Pentheon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TGE 4x4 GLBM 0,2/0,6 WGM 0998G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-Piła spalinowa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MS 290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-Motopompa szlamowa WT 30X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-Motopompa pływająca Niagara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-Piła do cięcia stali i betonu Echo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-Agregat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Wodno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pianowy AWP 40/200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-Motopompa Polonia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2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4FDF6-54F5-5CE7-574E-D876E1C1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Ochotnicza Straż Pożarna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C761958A-0F8E-E3CB-72A6-369C657D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96444"/>
            <a:ext cx="10058400" cy="3272650"/>
          </a:xfrm>
        </p:spPr>
        <p:txBody>
          <a:bodyPr/>
          <a:lstStyle/>
          <a:p>
            <a:r>
              <a:rPr lang="pl-PL" sz="1800" b="1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Ochotnicza Straż Pożarna </a:t>
            </a:r>
          </a:p>
          <a:p>
            <a:r>
              <a:rPr lang="pl-PL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umundurowana i wyposażona w specjalistyczny sprzęt społeczna </a:t>
            </a:r>
            <a:r>
              <a:rPr lang="pl-PL" sz="1600" kern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jednostka ratowniczo gaśnicza działająca                      w formie stowarzyszenia rejestrowanego mającego na celu w szczególności walkę z pożarami, klęskami żywiołowymi         i innymi miejscowymi zagrożeniami</a:t>
            </a:r>
            <a:r>
              <a:rPr lang="pl-PL" sz="1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Podstawy prawne </a:t>
            </a:r>
          </a:p>
          <a:p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działalności </a:t>
            </a:r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Ochotnicze straże pożarne funkcjonują w oparciu o przepisy ustawy o ochotniczych strażach pożarnych, ustawy – Prawo o stowarzyszeniach, ustawy o ochronie przeciwpożarowej a ich szczegółowe zadania oraz organizację określa własny statut.</a:t>
            </a:r>
            <a:endParaRPr lang="pl-PL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69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249FF1-DA84-2508-25C0-A4B7DD3B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Samochody OSP Boża Wola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AAE895B-E64D-7C3B-5577-94739930C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08" y="1846263"/>
            <a:ext cx="4805157" cy="4466855"/>
          </a:xfrm>
        </p:spPr>
      </p:pic>
    </p:spTree>
    <p:extLst>
      <p:ext uri="{BB962C8B-B14F-4D97-AF65-F5344CB8AC3E}">
        <p14:creationId xmlns:p14="http://schemas.microsoft.com/office/powerpoint/2010/main" val="1179135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A84B859-7803-117C-0C8E-D3BD476621D9}"/>
              </a:ext>
            </a:extLst>
          </p:cNvPr>
          <p:cNvSpPr txBox="1"/>
          <p:nvPr/>
        </p:nvSpPr>
        <p:spPr>
          <a:xfrm>
            <a:off x="3048000" y="1723662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 Boża Wola: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Iveco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Eurocargo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 GBA 3,5/25/4,6 WGM 2998H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-Agregat prądotwórczy Honda typ EA 3000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-Przecinarka do betonu i stali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 TS 800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-Pilarka do drzewa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Stihl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-Piła spalinowa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311, 461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-Pompa szlamowa Honda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-Wentylator oddymiający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Magirus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DLK 23/12 GL WGM 2997H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-Pilarka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194, 261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-Agregat prądotwórczy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Volkswagen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Caddy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WGM 2998H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4B0AD-DBE0-6010-968C-1A76F1B9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Samochody OSP Kaski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43E492-FC78-6AA6-FA71-1F21171EF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41" y="1846263"/>
            <a:ext cx="4638431" cy="4479381"/>
          </a:xfrm>
        </p:spPr>
      </p:pic>
    </p:spTree>
    <p:extLst>
      <p:ext uri="{BB962C8B-B14F-4D97-AF65-F5344CB8AC3E}">
        <p14:creationId xmlns:p14="http://schemas.microsoft.com/office/powerpoint/2010/main" val="2378325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AC44EBA-F1AC-E404-7E83-C32AF65A066A}"/>
              </a:ext>
            </a:extLst>
          </p:cNvPr>
          <p:cNvSpPr txBox="1"/>
          <p:nvPr/>
        </p:nvSpPr>
        <p:spPr>
          <a:xfrm>
            <a:off x="3048000" y="1169665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 Kaski: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Typ TGM 13280 GBA 2,5/16 WGM 80UH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-Agregat prądotwórczy typ FV 2541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-Pompa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Holmatro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 DPU 60P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-Pompa szlamowa typ WT 30X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-Pompa szlamowa Honda typ SST80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-Piła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splinowa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 MS 290, MS311, MS193T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-Piła do betonu i stali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TS 420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-Turbowentylator typ PH-VP 450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Renault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Trafic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mikrobus WGM 2Y99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Autobus pożarniczy Jelcz T 120 WGM 66855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Volvo FM9 GCBA 5/40 WGM 9498F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Agergat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prądotwórczy typ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Geko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2500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-Pompa szlamowa Honda typ WT 30X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-Pompa pływająca Niagara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-Pilarka spalinowa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MS 290, MS 291, MS 194T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24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2E0FDD-A544-1B31-B939-8C23C2DE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Samochód OSP Osiny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B1B923C-BA2F-1956-32B7-4030A8D18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28" y="1846263"/>
            <a:ext cx="4759362" cy="4441803"/>
          </a:xfrm>
        </p:spPr>
      </p:pic>
    </p:spTree>
    <p:extLst>
      <p:ext uri="{BB962C8B-B14F-4D97-AF65-F5344CB8AC3E}">
        <p14:creationId xmlns:p14="http://schemas.microsoft.com/office/powerpoint/2010/main" val="2211784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DCF626E-74C5-7D8D-F611-AD45B3912E0D}"/>
              </a:ext>
            </a:extLst>
          </p:cNvPr>
          <p:cNvSpPr txBox="1"/>
          <p:nvPr/>
        </p:nvSpPr>
        <p:spPr>
          <a:xfrm>
            <a:off x="3048000" y="2416160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 Osiny: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M 70 GBA 2/16 WGM J998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-Pompa Polonia typ M-800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-Piła spalinowa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 MS 290, MS 193T,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-Agregat prądotwórczy Honda typ EC 2200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-Motopompa pływająca M4/2 typ Niagara 1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-Agregat hydrauliczny typ HPP 13F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40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4FF184-0A92-4CD7-AC10-B28591C2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Na terenie gminy działa Młodzieżowa Orkiestra Dęta w OSP Kaskach która liczy 30 członków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52B8406-CB75-DA04-2BC0-F102B9F2F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82" y="1846263"/>
            <a:ext cx="6035561" cy="4022725"/>
          </a:xfrm>
        </p:spPr>
      </p:pic>
    </p:spTree>
    <p:extLst>
      <p:ext uri="{BB962C8B-B14F-4D97-AF65-F5344CB8AC3E}">
        <p14:creationId xmlns:p14="http://schemas.microsoft.com/office/powerpoint/2010/main" val="4123204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6A9261D-37EE-6FA3-C93B-21EA5D03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W minionym roku orkiestra wystąpiła dwadzieścia pięć razy, uczestnicząc nie tylko w uroczystościach lokalnych, wydarzeniach patriotycznych, religijnych i strażackich, lecz także reprezentując gminę Baranów na terenie Polski i za granicą.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51AD7BA-40D4-5117-CAF2-D59868595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32" y="1846263"/>
            <a:ext cx="6051665" cy="4022725"/>
          </a:xfrm>
        </p:spPr>
      </p:pic>
    </p:spTree>
    <p:extLst>
      <p:ext uri="{BB962C8B-B14F-4D97-AF65-F5344CB8AC3E}">
        <p14:creationId xmlns:p14="http://schemas.microsoft.com/office/powerpoint/2010/main" val="3095402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66154-50E6-8380-5FCF-EDF7D7DB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8526"/>
          </a:xfrm>
        </p:spPr>
        <p:txBody>
          <a:bodyPr/>
          <a:lstStyle/>
          <a:p>
            <a:pPr algn="ctr"/>
            <a:r>
              <a:rPr lang="pl-PL" b="1" dirty="0"/>
              <a:t>Działalność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682E37-39CB-9F9E-92A5-AF617455C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Jednostki OSP biorą udział w różnego rodzaju wydarzeniach ale też je organizują:</a:t>
            </a:r>
          </a:p>
          <a:p>
            <a:r>
              <a:rPr lang="pl-PL" dirty="0"/>
              <a:t>-WOŚP</a:t>
            </a:r>
          </a:p>
          <a:p>
            <a:r>
              <a:rPr lang="pl-PL" dirty="0"/>
              <a:t>-Ogólnopolski Turniej wiedzy Pożarniczej (Młodzież Zapobiega Pożarom)</a:t>
            </a:r>
          </a:p>
          <a:p>
            <a:r>
              <a:rPr lang="pl-PL" dirty="0"/>
              <a:t>-Zbiórka Krwi</a:t>
            </a:r>
          </a:p>
          <a:p>
            <a:r>
              <a:rPr lang="pl-PL" dirty="0"/>
              <a:t>-Biegi Strażackie</a:t>
            </a:r>
          </a:p>
          <a:p>
            <a:r>
              <a:rPr lang="pl-PL" dirty="0"/>
              <a:t>-Święta Kościelne</a:t>
            </a:r>
          </a:p>
          <a:p>
            <a:r>
              <a:rPr lang="pl-PL" dirty="0"/>
              <a:t>-Dzień Strażaka wraz z przejazdem wozami strażackim z terenu gminy</a:t>
            </a:r>
          </a:p>
          <a:p>
            <a:r>
              <a:rPr lang="pl-PL" dirty="0"/>
              <a:t>-Zawody Sportowo – Pożarnicze Gminne oraz Powiatowe</a:t>
            </a:r>
          </a:p>
          <a:p>
            <a:r>
              <a:rPr lang="pl-PL" dirty="0"/>
              <a:t>-Różnego rodzaju zbiórki oraz akcje charytatywne dla potrzebujących</a:t>
            </a:r>
          </a:p>
          <a:p>
            <a:r>
              <a:rPr lang="pl-PL" dirty="0"/>
              <a:t>-Rajdy Rowerowe</a:t>
            </a:r>
          </a:p>
          <a:p>
            <a:r>
              <a:rPr lang="pl-PL" dirty="0"/>
              <a:t>-Pikniki rodzinne</a:t>
            </a:r>
          </a:p>
          <a:p>
            <a:r>
              <a:rPr lang="pl-PL" dirty="0"/>
              <a:t>-Pokazy strażackie</a:t>
            </a:r>
          </a:p>
        </p:txBody>
      </p:sp>
    </p:spTree>
    <p:extLst>
      <p:ext uri="{BB962C8B-B14F-4D97-AF65-F5344CB8AC3E}">
        <p14:creationId xmlns:p14="http://schemas.microsoft.com/office/powerpoint/2010/main" val="2094774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E2D603-DCA3-A781-9C4D-AF6AC99C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75FF73-8242-CEF1-221D-4C26FC5AC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 ratowania życia i mienia ludności Ochotnicze Straże Pożarne na swoim wyposażeniu posiadają m.in. agregaty wodno-pianowe, agregaty prądotwórcze, motopompy, piły spalinowe do drewna, piły do  betonu      i stali, pompy szlamowe, pompy hydrauliczne oraz pozostały sprzęt niezbędny  do akcji                  ratowniczo-gaśniczych.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sam koniec chciałbym podziękować Radzie Gminy Baranów, pracownikom Urzędu Gminy w   Baranowie oraz w szczególności pani Wójt Agacie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Trzop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Szczypiorskiej za dobrą współprace bo bez niej nie mielibyśmy takich efektów. </a:t>
            </a:r>
          </a:p>
        </p:txBody>
      </p:sp>
    </p:spTree>
    <p:extLst>
      <p:ext uri="{BB962C8B-B14F-4D97-AF65-F5344CB8AC3E}">
        <p14:creationId xmlns:p14="http://schemas.microsoft.com/office/powerpoint/2010/main" val="308338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65FCCFB-7F01-174E-C12D-F1FAA8C286B2}"/>
              </a:ext>
            </a:extLst>
          </p:cNvPr>
          <p:cNvSpPr txBox="1"/>
          <p:nvPr/>
        </p:nvSpPr>
        <p:spPr>
          <a:xfrm>
            <a:off x="3048000" y="338668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 i zadania</a:t>
            </a:r>
          </a:p>
          <a:p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głównych celów i zadań OSP należą: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prowadzenie działalności mającej na celu zapobieganie pożarom oraz współdziałanie w tym zakresie z 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Państwową Strażą Pożarną</a:t>
            </a:r>
            <a:r>
              <a:rPr lang="pl-PL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organami samorządowymi i innymi podmiotami,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udział w akcjach ratowniczych przeprowadzanych w czasie pożarów, zagrożeń ekologicznych związanych z ochroną środowiska, wypadków oraz innych klęsk i zdarzeń,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informowanie ludności o istniejących zagrożeniach pożarowych      i ekologicznych oraz sposobach ochrony przed nimi,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upowszechnianie, w szczególności wśród członków, kultury fizycznej i sportu oraz prowadzenia działalności kulturalnej             i oświatowej,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wykonywanie zadań wynikających z przepisów o ochronie przeciwpożarowej,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na rzecz ochrony środowiska,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wspomaganie rozwoju społeczności lokalnych na własnym terenie,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wykonywanie innych zadań określonych w statucie OSP,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występy na zawodach sportowo-pożarniczych.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62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688A8A-D32B-D707-B047-E37E6C9F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68F69E-A763-94DD-79C9-2F13151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356" y="5120641"/>
            <a:ext cx="3765322" cy="879326"/>
          </a:xfrm>
        </p:spPr>
        <p:txBody>
          <a:bodyPr>
            <a:normAutofit/>
          </a:bodyPr>
          <a:lstStyle/>
          <a:p>
            <a:r>
              <a:rPr lang="pl-PL" dirty="0"/>
              <a:t>inż. Łukasz Iwański</a:t>
            </a:r>
          </a:p>
          <a:p>
            <a:r>
              <a:rPr lang="pl-PL" dirty="0"/>
              <a:t>Komendant Gminny w Baranowie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6CF96B-35CD-0DFB-19D2-C2E043CF9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7" y="2083909"/>
            <a:ext cx="2028825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4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E5417-7082-8224-FCDE-536F169B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512711"/>
            <a:ext cx="10058400" cy="22577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/>
              <a:t>Na terenie gminy znajdują się 4 jednostki OSP w tym 3 są w Krajowym Systemie Ratowniczo Gaśniczym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C15ECB-E7C8-9422-56F2-CD56EA7C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183466"/>
            <a:ext cx="10058400" cy="2685627"/>
          </a:xfrm>
        </p:spPr>
        <p:txBody>
          <a:bodyPr/>
          <a:lstStyle/>
          <a:p>
            <a:r>
              <a:rPr lang="pl-PL" b="1" dirty="0"/>
              <a:t>OSP Baranów 		 </a:t>
            </a:r>
          </a:p>
          <a:p>
            <a:r>
              <a:rPr lang="pl-PL" b="1" dirty="0"/>
              <a:t>OSP Boża Wola		 </a:t>
            </a:r>
          </a:p>
          <a:p>
            <a:r>
              <a:rPr lang="pl-PL" b="1" dirty="0"/>
              <a:t>OSP Kaski		</a:t>
            </a:r>
          </a:p>
          <a:p>
            <a:r>
              <a:rPr lang="pl-PL" b="1" dirty="0"/>
              <a:t>OSP Osiny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489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8535C4-2129-13EA-5BD2-27888A4E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Wyjazdowość Jednostek OSP </a:t>
            </a:r>
            <a:br>
              <a:rPr lang="pl-PL" b="1" dirty="0"/>
            </a:br>
            <a:r>
              <a:rPr lang="pl-PL" b="1" dirty="0"/>
              <a:t>w roku 2024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DE9BDB5E-326F-84CA-14DD-9A26DDB8A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30207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479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9D08B-0231-C13F-0EAC-E9D57970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5171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Zestawienie wyjazdów do zdarzeń jednostek OSP z terenu gminy Baranów 2024</a:t>
            </a:r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8E9FC220-4D92-3E8E-C5E8-3C49A000A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68684"/>
              </p:ext>
            </p:extLst>
          </p:nvPr>
        </p:nvGraphicFramePr>
        <p:xfrm>
          <a:off x="1300162" y="2393156"/>
          <a:ext cx="9875047" cy="2878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179">
                  <a:extLst>
                    <a:ext uri="{9D8B030D-6E8A-4147-A177-3AD203B41FA5}">
                      <a16:colId xmlns:a16="http://schemas.microsoft.com/office/drawing/2014/main" val="1978099675"/>
                    </a:ext>
                  </a:extLst>
                </a:gridCol>
                <a:gridCol w="663057">
                  <a:extLst>
                    <a:ext uri="{9D8B030D-6E8A-4147-A177-3AD203B41FA5}">
                      <a16:colId xmlns:a16="http://schemas.microsoft.com/office/drawing/2014/main" val="3684800833"/>
                    </a:ext>
                  </a:extLst>
                </a:gridCol>
                <a:gridCol w="321873">
                  <a:extLst>
                    <a:ext uri="{9D8B030D-6E8A-4147-A177-3AD203B41FA5}">
                      <a16:colId xmlns:a16="http://schemas.microsoft.com/office/drawing/2014/main" val="2700899810"/>
                    </a:ext>
                  </a:extLst>
                </a:gridCol>
                <a:gridCol w="283248">
                  <a:extLst>
                    <a:ext uri="{9D8B030D-6E8A-4147-A177-3AD203B41FA5}">
                      <a16:colId xmlns:a16="http://schemas.microsoft.com/office/drawing/2014/main" val="3659572736"/>
                    </a:ext>
                  </a:extLst>
                </a:gridCol>
                <a:gridCol w="244623">
                  <a:extLst>
                    <a:ext uri="{9D8B030D-6E8A-4147-A177-3AD203B41FA5}">
                      <a16:colId xmlns:a16="http://schemas.microsoft.com/office/drawing/2014/main" val="2495895407"/>
                    </a:ext>
                  </a:extLst>
                </a:gridCol>
                <a:gridCol w="212436">
                  <a:extLst>
                    <a:ext uri="{9D8B030D-6E8A-4147-A177-3AD203B41FA5}">
                      <a16:colId xmlns:a16="http://schemas.microsoft.com/office/drawing/2014/main" val="1138671088"/>
                    </a:ext>
                  </a:extLst>
                </a:gridCol>
                <a:gridCol w="302561">
                  <a:extLst>
                    <a:ext uri="{9D8B030D-6E8A-4147-A177-3AD203B41FA5}">
                      <a16:colId xmlns:a16="http://schemas.microsoft.com/office/drawing/2014/main" val="166064989"/>
                    </a:ext>
                  </a:extLst>
                </a:gridCol>
                <a:gridCol w="315435">
                  <a:extLst>
                    <a:ext uri="{9D8B030D-6E8A-4147-A177-3AD203B41FA5}">
                      <a16:colId xmlns:a16="http://schemas.microsoft.com/office/drawing/2014/main" val="753963037"/>
                    </a:ext>
                  </a:extLst>
                </a:gridCol>
                <a:gridCol w="257497">
                  <a:extLst>
                    <a:ext uri="{9D8B030D-6E8A-4147-A177-3AD203B41FA5}">
                      <a16:colId xmlns:a16="http://schemas.microsoft.com/office/drawing/2014/main" val="1631630600"/>
                    </a:ext>
                  </a:extLst>
                </a:gridCol>
                <a:gridCol w="450622">
                  <a:extLst>
                    <a:ext uri="{9D8B030D-6E8A-4147-A177-3AD203B41FA5}">
                      <a16:colId xmlns:a16="http://schemas.microsoft.com/office/drawing/2014/main" val="2367539268"/>
                    </a:ext>
                  </a:extLst>
                </a:gridCol>
                <a:gridCol w="212434">
                  <a:extLst>
                    <a:ext uri="{9D8B030D-6E8A-4147-A177-3AD203B41FA5}">
                      <a16:colId xmlns:a16="http://schemas.microsoft.com/office/drawing/2014/main" val="296230448"/>
                    </a:ext>
                  </a:extLst>
                </a:gridCol>
                <a:gridCol w="212436">
                  <a:extLst>
                    <a:ext uri="{9D8B030D-6E8A-4147-A177-3AD203B41FA5}">
                      <a16:colId xmlns:a16="http://schemas.microsoft.com/office/drawing/2014/main" val="2556104901"/>
                    </a:ext>
                  </a:extLst>
                </a:gridCol>
                <a:gridCol w="186686">
                  <a:extLst>
                    <a:ext uri="{9D8B030D-6E8A-4147-A177-3AD203B41FA5}">
                      <a16:colId xmlns:a16="http://schemas.microsoft.com/office/drawing/2014/main" val="3841470619"/>
                    </a:ext>
                  </a:extLst>
                </a:gridCol>
                <a:gridCol w="212436">
                  <a:extLst>
                    <a:ext uri="{9D8B030D-6E8A-4147-A177-3AD203B41FA5}">
                      <a16:colId xmlns:a16="http://schemas.microsoft.com/office/drawing/2014/main" val="3930118912"/>
                    </a:ext>
                  </a:extLst>
                </a:gridCol>
                <a:gridCol w="270372">
                  <a:extLst>
                    <a:ext uri="{9D8B030D-6E8A-4147-A177-3AD203B41FA5}">
                      <a16:colId xmlns:a16="http://schemas.microsoft.com/office/drawing/2014/main" val="4264276098"/>
                    </a:ext>
                  </a:extLst>
                </a:gridCol>
                <a:gridCol w="283248">
                  <a:extLst>
                    <a:ext uri="{9D8B030D-6E8A-4147-A177-3AD203B41FA5}">
                      <a16:colId xmlns:a16="http://schemas.microsoft.com/office/drawing/2014/main" val="1831345136"/>
                    </a:ext>
                  </a:extLst>
                </a:gridCol>
                <a:gridCol w="212436">
                  <a:extLst>
                    <a:ext uri="{9D8B030D-6E8A-4147-A177-3AD203B41FA5}">
                      <a16:colId xmlns:a16="http://schemas.microsoft.com/office/drawing/2014/main" val="2234043419"/>
                    </a:ext>
                  </a:extLst>
                </a:gridCol>
                <a:gridCol w="457059">
                  <a:extLst>
                    <a:ext uri="{9D8B030D-6E8A-4147-A177-3AD203B41FA5}">
                      <a16:colId xmlns:a16="http://schemas.microsoft.com/office/drawing/2014/main" val="3892953156"/>
                    </a:ext>
                  </a:extLst>
                </a:gridCol>
                <a:gridCol w="212436">
                  <a:extLst>
                    <a:ext uri="{9D8B030D-6E8A-4147-A177-3AD203B41FA5}">
                      <a16:colId xmlns:a16="http://schemas.microsoft.com/office/drawing/2014/main" val="1628003750"/>
                    </a:ext>
                  </a:extLst>
                </a:gridCol>
                <a:gridCol w="257497">
                  <a:extLst>
                    <a:ext uri="{9D8B030D-6E8A-4147-A177-3AD203B41FA5}">
                      <a16:colId xmlns:a16="http://schemas.microsoft.com/office/drawing/2014/main" val="1098845747"/>
                    </a:ext>
                  </a:extLst>
                </a:gridCol>
                <a:gridCol w="218873">
                  <a:extLst>
                    <a:ext uri="{9D8B030D-6E8A-4147-A177-3AD203B41FA5}">
                      <a16:colId xmlns:a16="http://schemas.microsoft.com/office/drawing/2014/main" val="1677069115"/>
                    </a:ext>
                  </a:extLst>
                </a:gridCol>
                <a:gridCol w="199562">
                  <a:extLst>
                    <a:ext uri="{9D8B030D-6E8A-4147-A177-3AD203B41FA5}">
                      <a16:colId xmlns:a16="http://schemas.microsoft.com/office/drawing/2014/main" val="2320994866"/>
                    </a:ext>
                  </a:extLst>
                </a:gridCol>
                <a:gridCol w="276810">
                  <a:extLst>
                    <a:ext uri="{9D8B030D-6E8A-4147-A177-3AD203B41FA5}">
                      <a16:colId xmlns:a16="http://schemas.microsoft.com/office/drawing/2014/main" val="596281339"/>
                    </a:ext>
                  </a:extLst>
                </a:gridCol>
                <a:gridCol w="283248">
                  <a:extLst>
                    <a:ext uri="{9D8B030D-6E8A-4147-A177-3AD203B41FA5}">
                      <a16:colId xmlns:a16="http://schemas.microsoft.com/office/drawing/2014/main" val="3926620066"/>
                    </a:ext>
                  </a:extLst>
                </a:gridCol>
                <a:gridCol w="186686">
                  <a:extLst>
                    <a:ext uri="{9D8B030D-6E8A-4147-A177-3AD203B41FA5}">
                      <a16:colId xmlns:a16="http://schemas.microsoft.com/office/drawing/2014/main" val="3448803412"/>
                    </a:ext>
                  </a:extLst>
                </a:gridCol>
                <a:gridCol w="1976297">
                  <a:extLst>
                    <a:ext uri="{9D8B030D-6E8A-4147-A177-3AD203B41FA5}">
                      <a16:colId xmlns:a16="http://schemas.microsoft.com/office/drawing/2014/main" val="497016927"/>
                    </a:ext>
                  </a:extLst>
                </a:gridCol>
              </a:tblGrid>
              <a:tr h="52267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 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Rejon działania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 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 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 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Poza rejonem działania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Ogółem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 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 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 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 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 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2113564"/>
                  </a:ext>
                </a:extLst>
              </a:tr>
              <a:tr h="52267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Jednostka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KSRG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P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MZ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AF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CZ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WG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PZR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ZR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Razem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P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MZ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AF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CZ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WG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PZR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ZR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Razem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P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MZ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AF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CZ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WG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PZR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ZR</a:t>
                      </a:r>
                      <a:endParaRPr lang="pl-PL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Razem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25697107"/>
                  </a:ext>
                </a:extLst>
              </a:tr>
              <a:tr h="49891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OSP Baranów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TAK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51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23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90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</a:t>
                      </a:r>
                      <a:endParaRPr lang="pl-PL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5</a:t>
                      </a:r>
                      <a:endParaRPr lang="pl-PL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0</a:t>
                      </a:r>
                      <a:endParaRPr lang="pl-PL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7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51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24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15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97</a:t>
                      </a:r>
                      <a:endParaRPr lang="pl-PL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81430229"/>
                  </a:ext>
                </a:extLst>
              </a:tr>
              <a:tr h="41576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OSP Boża Wola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TAK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9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24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3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7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43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9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24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3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8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44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05484943"/>
                  </a:ext>
                </a:extLst>
              </a:tr>
              <a:tr h="40388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OSP Kaski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TAK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13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7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32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2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4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15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38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80129177"/>
                  </a:ext>
                </a:extLst>
              </a:tr>
              <a:tr h="51502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OSP Osiny</a:t>
                      </a:r>
                      <a:endParaRPr lang="pl-PL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NIE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1</a:t>
                      </a:r>
                      <a:endParaRPr lang="pl-PL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12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2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13</a:t>
                      </a:r>
                      <a:endParaRPr lang="pl-PL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3668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14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9424F2-763F-A624-9DAF-87685A38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Ratownicy biorący udział w zdarzeniach w roku 2024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5D9020AE-DFB1-1BA2-8DD9-2C5D90023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53545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520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658ECF7-C317-FD87-F88E-A0C3AFCD8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82055"/>
              </p:ext>
            </p:extLst>
          </p:nvPr>
        </p:nvGraphicFramePr>
        <p:xfrm>
          <a:off x="1014414" y="1417638"/>
          <a:ext cx="4872036" cy="4022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167">
                  <a:extLst>
                    <a:ext uri="{9D8B030D-6E8A-4147-A177-3AD203B41FA5}">
                      <a16:colId xmlns:a16="http://schemas.microsoft.com/office/drawing/2014/main" val="2685635597"/>
                    </a:ext>
                  </a:extLst>
                </a:gridCol>
                <a:gridCol w="910935">
                  <a:extLst>
                    <a:ext uri="{9D8B030D-6E8A-4147-A177-3AD203B41FA5}">
                      <a16:colId xmlns:a16="http://schemas.microsoft.com/office/drawing/2014/main" val="461137310"/>
                    </a:ext>
                  </a:extLst>
                </a:gridCol>
                <a:gridCol w="435156">
                  <a:extLst>
                    <a:ext uri="{9D8B030D-6E8A-4147-A177-3AD203B41FA5}">
                      <a16:colId xmlns:a16="http://schemas.microsoft.com/office/drawing/2014/main" val="962218162"/>
                    </a:ext>
                  </a:extLst>
                </a:gridCol>
                <a:gridCol w="496997">
                  <a:extLst>
                    <a:ext uri="{9D8B030D-6E8A-4147-A177-3AD203B41FA5}">
                      <a16:colId xmlns:a16="http://schemas.microsoft.com/office/drawing/2014/main" val="2922628275"/>
                    </a:ext>
                  </a:extLst>
                </a:gridCol>
                <a:gridCol w="808470">
                  <a:extLst>
                    <a:ext uri="{9D8B030D-6E8A-4147-A177-3AD203B41FA5}">
                      <a16:colId xmlns:a16="http://schemas.microsoft.com/office/drawing/2014/main" val="3158813117"/>
                    </a:ext>
                  </a:extLst>
                </a:gridCol>
                <a:gridCol w="870311">
                  <a:extLst>
                    <a:ext uri="{9D8B030D-6E8A-4147-A177-3AD203B41FA5}">
                      <a16:colId xmlns:a16="http://schemas.microsoft.com/office/drawing/2014/main" val="2358455260"/>
                    </a:ext>
                  </a:extLst>
                </a:gridCol>
              </a:tblGrid>
              <a:tr h="284736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Godziny OSP BARANÓW 2024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626617392"/>
                  </a:ext>
                </a:extLst>
              </a:tr>
              <a:tr h="15154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I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II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III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IV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279895050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Ciołek Hubert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45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276686001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Florczak Aleksandra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877843937"/>
                  </a:ext>
                </a:extLst>
              </a:tr>
              <a:tr h="15154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Florczak Łukasz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32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089041662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Florczak Jakub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41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9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89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387745737"/>
                  </a:ext>
                </a:extLst>
              </a:tr>
              <a:tr h="1595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Florczak Maciej Cezary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49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110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394032676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Grabalski Andrzej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9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40395326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Kaczmarek Kamil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494963521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Kalbarczyk Piotr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40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612130398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Łasica Stefan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30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53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058253583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Pałuba Sebastian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37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49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192107311"/>
                  </a:ext>
                </a:extLst>
              </a:tr>
              <a:tr h="15154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Parol Anna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4241496760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Parol Robert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4249422654"/>
                  </a:ext>
                </a:extLst>
              </a:tr>
              <a:tr h="147818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Stegienka Kamil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389954162"/>
                  </a:ext>
                </a:extLst>
              </a:tr>
              <a:tr h="1595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Stegienka Maciej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889591224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Stegienko Artur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9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37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469732562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Stegienko Izabella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596153832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Szymańczak Bartosz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476741437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Szymańczak Dariusz- 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2989723303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Szymańczak Monika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519017307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Szymańczak Piotr s. Adama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38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555913201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Szymańczak Tomasz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1447650229"/>
                  </a:ext>
                </a:extLst>
              </a:tr>
              <a:tr h="144362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Śmieciński Marcin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14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20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4050748569"/>
                  </a:ext>
                </a:extLst>
              </a:tr>
              <a:tr h="159516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Wiśnia Joanna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88" marR="3988" marT="398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3597175926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RAZEM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703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8" marR="3988" marT="3988" marB="0" anchor="b"/>
                </a:tc>
                <a:extLst>
                  <a:ext uri="{0D108BD9-81ED-4DB2-BD59-A6C34878D82A}">
                    <a16:rowId xmlns:a16="http://schemas.microsoft.com/office/drawing/2014/main" val="84080016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6D96A5C-2A79-A224-104F-5C2A38E8A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14777"/>
              </p:ext>
            </p:extLst>
          </p:nvPr>
        </p:nvGraphicFramePr>
        <p:xfrm>
          <a:off x="6243638" y="1417638"/>
          <a:ext cx="5236367" cy="4022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6308">
                  <a:extLst>
                    <a:ext uri="{9D8B030D-6E8A-4147-A177-3AD203B41FA5}">
                      <a16:colId xmlns:a16="http://schemas.microsoft.com/office/drawing/2014/main" val="746045021"/>
                    </a:ext>
                  </a:extLst>
                </a:gridCol>
                <a:gridCol w="490009">
                  <a:extLst>
                    <a:ext uri="{9D8B030D-6E8A-4147-A177-3AD203B41FA5}">
                      <a16:colId xmlns:a16="http://schemas.microsoft.com/office/drawing/2014/main" val="2996721806"/>
                    </a:ext>
                  </a:extLst>
                </a:gridCol>
                <a:gridCol w="490009">
                  <a:extLst>
                    <a:ext uri="{9D8B030D-6E8A-4147-A177-3AD203B41FA5}">
                      <a16:colId xmlns:a16="http://schemas.microsoft.com/office/drawing/2014/main" val="3450174891"/>
                    </a:ext>
                  </a:extLst>
                </a:gridCol>
                <a:gridCol w="490009">
                  <a:extLst>
                    <a:ext uri="{9D8B030D-6E8A-4147-A177-3AD203B41FA5}">
                      <a16:colId xmlns:a16="http://schemas.microsoft.com/office/drawing/2014/main" val="3134499700"/>
                    </a:ext>
                  </a:extLst>
                </a:gridCol>
                <a:gridCol w="980016">
                  <a:extLst>
                    <a:ext uri="{9D8B030D-6E8A-4147-A177-3AD203B41FA5}">
                      <a16:colId xmlns:a16="http://schemas.microsoft.com/office/drawing/2014/main" val="1190411750"/>
                    </a:ext>
                  </a:extLst>
                </a:gridCol>
                <a:gridCol w="980016">
                  <a:extLst>
                    <a:ext uri="{9D8B030D-6E8A-4147-A177-3AD203B41FA5}">
                      <a16:colId xmlns:a16="http://schemas.microsoft.com/office/drawing/2014/main" val="2863589877"/>
                    </a:ext>
                  </a:extLst>
                </a:gridCol>
              </a:tblGrid>
              <a:tr h="277778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Godziny OSP BOŻA WOLA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b"/>
                </a:tc>
                <a:extLst>
                  <a:ext uri="{0D108BD9-81ED-4DB2-BD59-A6C34878D82A}">
                    <a16:rowId xmlns:a16="http://schemas.microsoft.com/office/drawing/2014/main" val="3709121631"/>
                  </a:ext>
                </a:extLst>
              </a:tr>
              <a:tr h="147837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I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II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III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IV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b"/>
                </a:tc>
                <a:extLst>
                  <a:ext uri="{0D108BD9-81ED-4DB2-BD59-A6C34878D82A}">
                    <a16:rowId xmlns:a16="http://schemas.microsoft.com/office/drawing/2014/main" val="1774535094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Bancerek Adrian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25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13443497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Boruszewski Leszek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23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23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56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58910666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Gonera Piotr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158178106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Jakubowicz Maciej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36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2497544623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Juszkiewicz Ernest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38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768083758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Kucharski Paweł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197379805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Lesiński Michał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26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279830095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Pąk Marcin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9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2655428477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Piekarski Dawid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9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539585816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Przygoda Dwid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26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3376526780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Sobieraj Klaudia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17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2077357866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Szałas Piotr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186195925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Szymankiewicz Robert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23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42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1879442824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Wituski Mateusz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8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1118389167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Wojciechowski Tobiasz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9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463332345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Żaczkiewicz Mariusz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7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2111516046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Jaszczuk Dominik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2951897580"/>
                  </a:ext>
                </a:extLst>
              </a:tr>
              <a:tr h="178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Kuźniewski Adam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365156553"/>
                  </a:ext>
                </a:extLst>
              </a:tr>
              <a:tr h="1867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Boruszewska Kinga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3053074138"/>
                  </a:ext>
                </a:extLst>
              </a:tr>
              <a:tr h="2030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u="none" strike="noStrike">
                          <a:effectLst/>
                        </a:rPr>
                        <a:t>RAZEM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u="none" strike="noStrike" dirty="0">
                          <a:effectLst/>
                        </a:rPr>
                        <a:t>393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91" marR="3891" marT="3891" marB="0" anchor="ctr"/>
                </a:tc>
                <a:extLst>
                  <a:ext uri="{0D108BD9-81ED-4DB2-BD59-A6C34878D82A}">
                    <a16:rowId xmlns:a16="http://schemas.microsoft.com/office/drawing/2014/main" val="409260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CFA17F1-06A1-F7D9-A8BD-AC242F880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53462"/>
              </p:ext>
            </p:extLst>
          </p:nvPr>
        </p:nvGraphicFramePr>
        <p:xfrm>
          <a:off x="1035844" y="1481138"/>
          <a:ext cx="4643437" cy="3894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6258">
                  <a:extLst>
                    <a:ext uri="{9D8B030D-6E8A-4147-A177-3AD203B41FA5}">
                      <a16:colId xmlns:a16="http://schemas.microsoft.com/office/drawing/2014/main" val="3051178261"/>
                    </a:ext>
                  </a:extLst>
                </a:gridCol>
                <a:gridCol w="751795">
                  <a:extLst>
                    <a:ext uri="{9D8B030D-6E8A-4147-A177-3AD203B41FA5}">
                      <a16:colId xmlns:a16="http://schemas.microsoft.com/office/drawing/2014/main" val="1625195671"/>
                    </a:ext>
                  </a:extLst>
                </a:gridCol>
                <a:gridCol w="375897">
                  <a:extLst>
                    <a:ext uri="{9D8B030D-6E8A-4147-A177-3AD203B41FA5}">
                      <a16:colId xmlns:a16="http://schemas.microsoft.com/office/drawing/2014/main" val="4175414821"/>
                    </a:ext>
                  </a:extLst>
                </a:gridCol>
                <a:gridCol w="375897">
                  <a:extLst>
                    <a:ext uri="{9D8B030D-6E8A-4147-A177-3AD203B41FA5}">
                      <a16:colId xmlns:a16="http://schemas.microsoft.com/office/drawing/2014/main" val="1658174657"/>
                    </a:ext>
                  </a:extLst>
                </a:gridCol>
                <a:gridCol w="751795">
                  <a:extLst>
                    <a:ext uri="{9D8B030D-6E8A-4147-A177-3AD203B41FA5}">
                      <a16:colId xmlns:a16="http://schemas.microsoft.com/office/drawing/2014/main" val="1034804599"/>
                    </a:ext>
                  </a:extLst>
                </a:gridCol>
                <a:gridCol w="751795">
                  <a:extLst>
                    <a:ext uri="{9D8B030D-6E8A-4147-A177-3AD203B41FA5}">
                      <a16:colId xmlns:a16="http://schemas.microsoft.com/office/drawing/2014/main" val="35397434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Godziny OSP Kaski 2024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314474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I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II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III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IV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90734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Banaszek Konrad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8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14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0293267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Banaszek Stanisław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19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19425802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Krzemiński Michał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28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20052339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Krzemiński Paweł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061189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Kazimierski Daniel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471194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Kuran Piotr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7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141324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Łasica Artur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32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58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88981747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Mechocki Mariusz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8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74026734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Mechocki Paweł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910318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Radziejewski Arkadiusz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16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37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750222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Radziejewski Paweł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14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28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58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50455757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Rudnicki Bartosz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0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6716712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Rudnicki Kamil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29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38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1858538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Rysiak Marcin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9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9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37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58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08514504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Szymaniak Michał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12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19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35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2348925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Wieczorek Adrian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9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37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56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9259822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Wieczorek Grzegorz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10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1301137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Wychowaniec Robert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189417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RAZEM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512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8059815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7DE9E32-89C7-2F23-D261-39BEF7F9B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599489"/>
              </p:ext>
            </p:extLst>
          </p:nvPr>
        </p:nvGraphicFramePr>
        <p:xfrm>
          <a:off x="6272213" y="1481138"/>
          <a:ext cx="4722019" cy="274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3863">
                  <a:extLst>
                    <a:ext uri="{9D8B030D-6E8A-4147-A177-3AD203B41FA5}">
                      <a16:colId xmlns:a16="http://schemas.microsoft.com/office/drawing/2014/main" val="1761504772"/>
                    </a:ext>
                  </a:extLst>
                </a:gridCol>
                <a:gridCol w="553875">
                  <a:extLst>
                    <a:ext uri="{9D8B030D-6E8A-4147-A177-3AD203B41FA5}">
                      <a16:colId xmlns:a16="http://schemas.microsoft.com/office/drawing/2014/main" val="1136572648"/>
                    </a:ext>
                  </a:extLst>
                </a:gridCol>
                <a:gridCol w="469385">
                  <a:extLst>
                    <a:ext uri="{9D8B030D-6E8A-4147-A177-3AD203B41FA5}">
                      <a16:colId xmlns:a16="http://schemas.microsoft.com/office/drawing/2014/main" val="1117784119"/>
                    </a:ext>
                  </a:extLst>
                </a:gridCol>
                <a:gridCol w="422448">
                  <a:extLst>
                    <a:ext uri="{9D8B030D-6E8A-4147-A177-3AD203B41FA5}">
                      <a16:colId xmlns:a16="http://schemas.microsoft.com/office/drawing/2014/main" val="1690771556"/>
                    </a:ext>
                  </a:extLst>
                </a:gridCol>
                <a:gridCol w="422448">
                  <a:extLst>
                    <a:ext uri="{9D8B030D-6E8A-4147-A177-3AD203B41FA5}">
                      <a16:colId xmlns:a16="http://schemas.microsoft.com/office/drawing/2014/main" val="249167409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Godziny OSP OSINY 2024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0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II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III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IV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811580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Ciastek Sławomir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27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38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821459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Śnieg Tomasz Krzysztof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13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13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36639506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Śnieg Kamil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13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14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31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1950375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Sobczak Paweł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18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26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07505458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Ordak Mirosław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9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1213381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Szelachowski Bernard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29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6329409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Skrzypczyński Rafał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17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19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458347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Szelachowska Oliwia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17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23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750424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Pręgowski Damian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18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18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808583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Brzywczy Sebastian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11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11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67970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RAZEM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256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4610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6592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532</TotalTime>
  <Words>1973</Words>
  <Application>Microsoft Office PowerPoint</Application>
  <PresentationFormat>Panoramiczny</PresentationFormat>
  <Paragraphs>865</Paragraphs>
  <Slides>30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-apple-system</vt:lpstr>
      <vt:lpstr>Calibri</vt:lpstr>
      <vt:lpstr>Calibri Light</vt:lpstr>
      <vt:lpstr>Segoe UI</vt:lpstr>
      <vt:lpstr>Tahoma</vt:lpstr>
      <vt:lpstr>Times New Roman</vt:lpstr>
      <vt:lpstr>Retrospekcja</vt:lpstr>
      <vt:lpstr>Działalności Ochotniczych Straży Pożarnych na terenie Gminy Baranów za rok 2024</vt:lpstr>
      <vt:lpstr>Ochotnicza Straż Pożarna</vt:lpstr>
      <vt:lpstr>Prezentacja programu PowerPoint</vt:lpstr>
      <vt:lpstr>Na terenie gminy znajdują się 4 jednostki OSP w tym 3 są w Krajowym Systemie Ratowniczo Gaśniczym</vt:lpstr>
      <vt:lpstr>Wyjazdowość Jednostek OSP  w roku 2024</vt:lpstr>
      <vt:lpstr>Zestawienie wyjazdów do zdarzeń jednostek OSP z terenu gminy Baranów 2024</vt:lpstr>
      <vt:lpstr>Ratownicy biorący udział w zdarzeniach w roku 2024</vt:lpstr>
      <vt:lpstr>Prezentacja programu PowerPoint</vt:lpstr>
      <vt:lpstr>Prezentacja programu PowerPoint</vt:lpstr>
      <vt:lpstr>Wydatki OSP za rok 2024</vt:lpstr>
      <vt:lpstr>Wydatki na Jednostki OSP 2023, 2024</vt:lpstr>
      <vt:lpstr>Ubezpieczenie </vt:lpstr>
      <vt:lpstr>Dofinansowania cz.I</vt:lpstr>
      <vt:lpstr>Tak to wygląda</vt:lpstr>
      <vt:lpstr>Dofinansowania cz.II</vt:lpstr>
      <vt:lpstr>6 ubrań specjalnych, 14 par rękawic specjalnych, opryskiwacz spalinowy</vt:lpstr>
      <vt:lpstr>Drabina dwuprzęsłowa</vt:lpstr>
      <vt:lpstr>Samochody OSP Baranów</vt:lpstr>
      <vt:lpstr>Prezentacja programu PowerPoint</vt:lpstr>
      <vt:lpstr>Samochody OSP Boża Wola</vt:lpstr>
      <vt:lpstr>Prezentacja programu PowerPoint</vt:lpstr>
      <vt:lpstr>Samochody OSP Kaski</vt:lpstr>
      <vt:lpstr>Prezentacja programu PowerPoint</vt:lpstr>
      <vt:lpstr>Samochód OSP Osiny</vt:lpstr>
      <vt:lpstr>Prezentacja programu PowerPoint</vt:lpstr>
      <vt:lpstr>Na terenie gminy działa Młodzieżowa Orkiestra Dęta w OSP Kaskach która liczy 30 członków</vt:lpstr>
      <vt:lpstr>W minionym roku orkiestra wystąpiła dwadzieścia pięć razy, uczestnicząc nie tylko w uroczystościach lokalnych, wydarzeniach patriotycznych, religijnych i strażackich, lecz także reprezentując gminę Baranów na terenie Polski i za granicą. </vt:lpstr>
      <vt:lpstr>Działalność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Jednostki OSP  w gminie Baranów</dc:title>
  <dc:creator>Lukasz Iwański</dc:creator>
  <cp:lastModifiedBy>łUKASZ IWAŃSKI</cp:lastModifiedBy>
  <cp:revision>13</cp:revision>
  <dcterms:created xsi:type="dcterms:W3CDTF">2024-05-13T14:22:52Z</dcterms:created>
  <dcterms:modified xsi:type="dcterms:W3CDTF">2025-04-08T07:37:48Z</dcterms:modified>
</cp:coreProperties>
</file>